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59" r:id="rId2"/>
    <p:sldId id="826" r:id="rId3"/>
    <p:sldId id="854" r:id="rId4"/>
    <p:sldId id="855" r:id="rId5"/>
    <p:sldId id="856" r:id="rId6"/>
    <p:sldId id="857" r:id="rId7"/>
    <p:sldId id="858" r:id="rId8"/>
    <p:sldId id="859" r:id="rId9"/>
    <p:sldId id="827" r:id="rId10"/>
    <p:sldId id="839" r:id="rId11"/>
    <p:sldId id="841" r:id="rId12"/>
    <p:sldId id="844" r:id="rId13"/>
    <p:sldId id="845" r:id="rId14"/>
    <p:sldId id="837" r:id="rId15"/>
    <p:sldId id="843" r:id="rId16"/>
    <p:sldId id="842" r:id="rId17"/>
    <p:sldId id="840" r:id="rId18"/>
    <p:sldId id="469" r:id="rId19"/>
    <p:sldId id="473" r:id="rId20"/>
    <p:sldId id="470" r:id="rId21"/>
    <p:sldId id="866" r:id="rId22"/>
    <p:sldId id="860" r:id="rId23"/>
    <p:sldId id="861" r:id="rId24"/>
    <p:sldId id="862" r:id="rId25"/>
    <p:sldId id="863" r:id="rId26"/>
    <p:sldId id="864" r:id="rId27"/>
    <p:sldId id="471" r:id="rId28"/>
    <p:sldId id="865" r:id="rId29"/>
    <p:sldId id="867" r:id="rId30"/>
    <p:sldId id="853" r:id="rId31"/>
    <p:sldId id="852" r:id="rId32"/>
    <p:sldId id="847" r:id="rId33"/>
    <p:sldId id="848" r:id="rId34"/>
    <p:sldId id="851" r:id="rId35"/>
    <p:sldId id="850" r:id="rId36"/>
    <p:sldId id="849" r:id="rId37"/>
    <p:sldId id="868" r:id="rId38"/>
    <p:sldId id="759" r:id="rId3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CED4"/>
    <a:srgbClr val="F3E8EB"/>
    <a:srgbClr val="701B18"/>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03447BB-5D67-496B-8E87-E561075AD55C}" styleName="Estilo Escuro 1 - Ênfase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Estilo Escuro 1 - Ênfas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Estilo Médio 3 - Ênfas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Estilo com Tema 2 - Ênfas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2" d="100"/>
          <a:sy n="72" d="100"/>
        </p:scale>
        <p:origin x="132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Pasta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gerencia\AppData\Local\Microsoft\Windows\INetCache\Content.Outlook\WM55MAOW\BVA%20-%20Perfil%20de%20Hospedagem%20por%20dia%20da%20Semana%202016%20a%202019%20-%20R1.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gerencia\AppData\Local\Microsoft\Windows\INetCache\Content.Outlook\WM55MAOW\BVA%20-%20Perfil%20de%20Hospedagem%20por%20dia%20da%20Semana%202016%20a%202019%20-%20R1.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gerencia\AppData\Local\Microsoft\Windows\INetCache\Content.Outlook\WM55MAOW\BVA%20-%20Perfil%20de%20Hospedagem%20por%20dia%20da%20Semana%202016%20a%202019%20-%20R1.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gerencia\AppData\Local\Microsoft\Windows\INetCache\Content.Outlook\WM55MAOW\BVA%20-%20Perfil%20de%20Hospedagem%20por%20dia%20da%20Semana%202016%20a%202019%20-%20R1.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gerencia\AppData\Local\Microsoft\Windows\INetCache\Content.Outlook\WM55MAOW\BVA%20-%20Perfil%20de%20Hospedagem%20por%20dia%20da%20Semana%202016%20a%202019%20-%20R1.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Pasta2"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Pasta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Pasta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Pasta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Pasta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gerencia\AppData\Local\Microsoft\Windows\INetCache\Content.Outlook\WM55MAOW\RECEITA%20R%20PONT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gerencia\AppData\Local\Microsoft\Windows\INetCache\Content.Outlook\WM55MAOW\BVA%20-%20Analise%20de%20Resultado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gerencia\AppData\Local\Microsoft\Windows\INetCache\Content.Outlook\WM55MAOW\BVA%20-%20Analise%20de%20Resultado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gerencia\AppData\Local\Microsoft\Windows\INetCache\Content.Outlook\WM55MAOW\BVA%20-%20Perfil%20de%20Hospedagem%20por%20dia%20da%20Semana%202016%20a%202019%20-%20R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RECEITAS</c:v>
          </c:tx>
          <c:spPr>
            <a:solidFill>
              <a:schemeClr val="accent6">
                <a:tint val="65000"/>
              </a:schemeClr>
            </a:solidFill>
            <a:ln>
              <a:noFill/>
            </a:ln>
            <a:effectLst/>
            <a:sp3d/>
          </c:spPr>
          <c:invertIfNegative val="0"/>
          <c:cat>
            <c:strRef>
              <c:f>Planilha1!$B$9:$M$9</c:f>
              <c:strCache>
                <c:ptCount val="11"/>
                <c:pt idx="0">
                  <c:v>Janeiro</c:v>
                </c:pt>
                <c:pt idx="1">
                  <c:v>Fevereiro</c:v>
                </c:pt>
                <c:pt idx="2">
                  <c:v>Março</c:v>
                </c:pt>
                <c:pt idx="3">
                  <c:v>Abril</c:v>
                </c:pt>
                <c:pt idx="4">
                  <c:v>Maio</c:v>
                </c:pt>
                <c:pt idx="5">
                  <c:v>Julho</c:v>
                </c:pt>
                <c:pt idx="6">
                  <c:v>Agosto</c:v>
                </c:pt>
                <c:pt idx="7">
                  <c:v>Setembro</c:v>
                </c:pt>
                <c:pt idx="8">
                  <c:v>Outubro</c:v>
                </c:pt>
                <c:pt idx="9">
                  <c:v>Novembro</c:v>
                </c:pt>
                <c:pt idx="10">
                  <c:v>Dezembro</c:v>
                </c:pt>
              </c:strCache>
              <c:extLst/>
            </c:strRef>
          </c:cat>
          <c:val>
            <c:numRef>
              <c:f>Planilha1!$B$4:$M$4</c:f>
              <c:numCache>
                <c:formatCode>_-* #,##0_-;\-* #,##0_-;_-* "-"??_-;_-@_-</c:formatCode>
                <c:ptCount val="11"/>
                <c:pt idx="0">
                  <c:v>0</c:v>
                </c:pt>
                <c:pt idx="1">
                  <c:v>0</c:v>
                </c:pt>
                <c:pt idx="2">
                  <c:v>0</c:v>
                </c:pt>
                <c:pt idx="3">
                  <c:v>0</c:v>
                </c:pt>
                <c:pt idx="4">
                  <c:v>0</c:v>
                </c:pt>
                <c:pt idx="5">
                  <c:v>0</c:v>
                </c:pt>
                <c:pt idx="6">
                  <c:v>483792.12</c:v>
                </c:pt>
                <c:pt idx="7">
                  <c:v>177382.51</c:v>
                </c:pt>
                <c:pt idx="8">
                  <c:v>179365.22</c:v>
                </c:pt>
                <c:pt idx="9">
                  <c:v>178774.23</c:v>
                </c:pt>
                <c:pt idx="10">
                  <c:v>182319.49</c:v>
                </c:pt>
              </c:numCache>
              <c:extLst/>
            </c:numRef>
          </c:val>
          <c:extLst>
            <c:ext xmlns:c16="http://schemas.microsoft.com/office/drawing/2014/chart" uri="{C3380CC4-5D6E-409C-BE32-E72D297353CC}">
              <c16:uniqueId val="{00000000-8F6B-4A2D-A97E-014676FAA613}"/>
            </c:ext>
          </c:extLst>
        </c:ser>
        <c:ser>
          <c:idx val="1"/>
          <c:order val="1"/>
          <c:tx>
            <c:v>DESPESAS</c:v>
          </c:tx>
          <c:spPr>
            <a:solidFill>
              <a:schemeClr val="accent6"/>
            </a:solidFill>
            <a:ln>
              <a:noFill/>
            </a:ln>
            <a:effectLst/>
            <a:sp3d/>
          </c:spPr>
          <c:invertIfNegative val="0"/>
          <c:cat>
            <c:strRef>
              <c:f>Planilha1!$B$9:$M$9</c:f>
              <c:strCache>
                <c:ptCount val="11"/>
                <c:pt idx="0">
                  <c:v>Janeiro</c:v>
                </c:pt>
                <c:pt idx="1">
                  <c:v>Fevereiro</c:v>
                </c:pt>
                <c:pt idx="2">
                  <c:v>Março</c:v>
                </c:pt>
                <c:pt idx="3">
                  <c:v>Abril</c:v>
                </c:pt>
                <c:pt idx="4">
                  <c:v>Maio</c:v>
                </c:pt>
                <c:pt idx="5">
                  <c:v>Julho</c:v>
                </c:pt>
                <c:pt idx="6">
                  <c:v>Agosto</c:v>
                </c:pt>
                <c:pt idx="7">
                  <c:v>Setembro</c:v>
                </c:pt>
                <c:pt idx="8">
                  <c:v>Outubro</c:v>
                </c:pt>
                <c:pt idx="9">
                  <c:v>Novembro</c:v>
                </c:pt>
                <c:pt idx="10">
                  <c:v>Dezembro</c:v>
                </c:pt>
              </c:strCache>
              <c:extLst/>
            </c:strRef>
          </c:cat>
          <c:val>
            <c:numRef>
              <c:f>Planilha1!$B$5:$M$5</c:f>
              <c:numCache>
                <c:formatCode>_-* #,##0_-;\-* #,##0_-;_-* "-"??_-;_-@_-</c:formatCode>
                <c:ptCount val="11"/>
                <c:pt idx="0">
                  <c:v>0</c:v>
                </c:pt>
                <c:pt idx="1">
                  <c:v>0</c:v>
                </c:pt>
                <c:pt idx="2">
                  <c:v>0</c:v>
                </c:pt>
                <c:pt idx="3">
                  <c:v>0</c:v>
                </c:pt>
                <c:pt idx="4">
                  <c:v>0</c:v>
                </c:pt>
                <c:pt idx="5">
                  <c:v>0</c:v>
                </c:pt>
                <c:pt idx="6">
                  <c:v>1.73</c:v>
                </c:pt>
                <c:pt idx="7">
                  <c:v>38293.699999999997</c:v>
                </c:pt>
                <c:pt idx="8">
                  <c:v>154589.5</c:v>
                </c:pt>
                <c:pt idx="9">
                  <c:v>166341.26</c:v>
                </c:pt>
                <c:pt idx="10">
                  <c:v>146110.38999999998</c:v>
                </c:pt>
              </c:numCache>
              <c:extLst/>
            </c:numRef>
          </c:val>
          <c:extLst>
            <c:ext xmlns:c16="http://schemas.microsoft.com/office/drawing/2014/chart" uri="{C3380CC4-5D6E-409C-BE32-E72D297353CC}">
              <c16:uniqueId val="{00000001-8F6B-4A2D-A97E-014676FAA613}"/>
            </c:ext>
          </c:extLst>
        </c:ser>
        <c:ser>
          <c:idx val="2"/>
          <c:order val="2"/>
          <c:tx>
            <c:strRef>
              <c:f>Planilha1!$A$6</c:f>
              <c:strCache>
                <c:ptCount val="1"/>
                <c:pt idx="0">
                  <c:v>SALDO</c:v>
                </c:pt>
              </c:strCache>
            </c:strRef>
          </c:tx>
          <c:spPr>
            <a:solidFill>
              <a:schemeClr val="accent6">
                <a:shade val="65000"/>
              </a:schemeClr>
            </a:solidFill>
            <a:ln>
              <a:noFill/>
            </a:ln>
            <a:effectLst/>
            <a:sp3d/>
          </c:spPr>
          <c:invertIfNegative val="0"/>
          <c:cat>
            <c:strRef>
              <c:f>Planilha1!$B$9:$M$9</c:f>
              <c:strCache>
                <c:ptCount val="11"/>
                <c:pt idx="0">
                  <c:v>Janeiro</c:v>
                </c:pt>
                <c:pt idx="1">
                  <c:v>Fevereiro</c:v>
                </c:pt>
                <c:pt idx="2">
                  <c:v>Março</c:v>
                </c:pt>
                <c:pt idx="3">
                  <c:v>Abril</c:v>
                </c:pt>
                <c:pt idx="4">
                  <c:v>Maio</c:v>
                </c:pt>
                <c:pt idx="5">
                  <c:v>Julho</c:v>
                </c:pt>
                <c:pt idx="6">
                  <c:v>Agosto</c:v>
                </c:pt>
                <c:pt idx="7">
                  <c:v>Setembro</c:v>
                </c:pt>
                <c:pt idx="8">
                  <c:v>Outubro</c:v>
                </c:pt>
                <c:pt idx="9">
                  <c:v>Novembro</c:v>
                </c:pt>
                <c:pt idx="10">
                  <c:v>Dezembro</c:v>
                </c:pt>
              </c:strCache>
              <c:extLst/>
            </c:strRef>
          </c:cat>
          <c:val>
            <c:numRef>
              <c:f>Planilha1!$B$6:$M$6</c:f>
              <c:numCache>
                <c:formatCode>_-* #,##0_-;\-* #,##0_-;_-* "-"??_-;_-@_-</c:formatCode>
                <c:ptCount val="11"/>
                <c:pt idx="0">
                  <c:v>0</c:v>
                </c:pt>
                <c:pt idx="1">
                  <c:v>0</c:v>
                </c:pt>
                <c:pt idx="2">
                  <c:v>0</c:v>
                </c:pt>
                <c:pt idx="3">
                  <c:v>0</c:v>
                </c:pt>
                <c:pt idx="4">
                  <c:v>0</c:v>
                </c:pt>
                <c:pt idx="5">
                  <c:v>0</c:v>
                </c:pt>
                <c:pt idx="6">
                  <c:v>483790.39</c:v>
                </c:pt>
                <c:pt idx="7">
                  <c:v>139088.81</c:v>
                </c:pt>
                <c:pt idx="8">
                  <c:v>24775.72</c:v>
                </c:pt>
                <c:pt idx="9">
                  <c:v>12432.970000000001</c:v>
                </c:pt>
                <c:pt idx="10">
                  <c:v>36209.100000000006</c:v>
                </c:pt>
              </c:numCache>
              <c:extLst/>
            </c:numRef>
          </c:val>
          <c:extLst>
            <c:ext xmlns:c16="http://schemas.microsoft.com/office/drawing/2014/chart" uri="{C3380CC4-5D6E-409C-BE32-E72D297353CC}">
              <c16:uniqueId val="{00000002-8F6B-4A2D-A97E-014676FAA613}"/>
            </c:ext>
          </c:extLst>
        </c:ser>
        <c:dLbls>
          <c:showLegendKey val="0"/>
          <c:showVal val="0"/>
          <c:showCatName val="0"/>
          <c:showSerName val="0"/>
          <c:showPercent val="0"/>
          <c:showBubbleSize val="0"/>
        </c:dLbls>
        <c:gapWidth val="150"/>
        <c:shape val="box"/>
        <c:axId val="599282248"/>
        <c:axId val="599287824"/>
        <c:axId val="0"/>
      </c:bar3DChart>
      <c:catAx>
        <c:axId val="5992822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99287824"/>
        <c:crosses val="autoZero"/>
        <c:auto val="1"/>
        <c:lblAlgn val="ctr"/>
        <c:lblOffset val="100"/>
        <c:noMultiLvlLbl val="0"/>
      </c:catAx>
      <c:valAx>
        <c:axId val="599287824"/>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99282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dLbls>
          <c:showLegendKey val="0"/>
          <c:showVal val="0"/>
          <c:showCatName val="1"/>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dPt>
            <c:idx val="0"/>
            <c:bubble3D val="0"/>
            <c:spPr>
              <a:solidFill>
                <a:schemeClr val="accent3">
                  <a:shade val="47000"/>
                </a:schemeClr>
              </a:solidFill>
              <a:ln w="19050">
                <a:solidFill>
                  <a:schemeClr val="lt1"/>
                </a:solidFill>
              </a:ln>
              <a:effectLst/>
            </c:spPr>
            <c:extLst>
              <c:ext xmlns:c16="http://schemas.microsoft.com/office/drawing/2014/chart" uri="{C3380CC4-5D6E-409C-BE32-E72D297353CC}">
                <c16:uniqueId val="{00000001-0C73-438B-B58E-515891CE46B5}"/>
              </c:ext>
            </c:extLst>
          </c:dPt>
          <c:dPt>
            <c:idx val="1"/>
            <c:bubble3D val="0"/>
            <c:spPr>
              <a:solidFill>
                <a:schemeClr val="accent3">
                  <a:shade val="65000"/>
                </a:schemeClr>
              </a:solidFill>
              <a:ln w="19050">
                <a:solidFill>
                  <a:schemeClr val="lt1"/>
                </a:solidFill>
              </a:ln>
              <a:effectLst/>
            </c:spPr>
            <c:extLst>
              <c:ext xmlns:c16="http://schemas.microsoft.com/office/drawing/2014/chart" uri="{C3380CC4-5D6E-409C-BE32-E72D297353CC}">
                <c16:uniqueId val="{00000003-0C73-438B-B58E-515891CE46B5}"/>
              </c:ext>
            </c:extLst>
          </c:dPt>
          <c:dPt>
            <c:idx val="2"/>
            <c:bubble3D val="0"/>
            <c:spPr>
              <a:solidFill>
                <a:schemeClr val="accent3">
                  <a:shade val="82000"/>
                </a:schemeClr>
              </a:solidFill>
              <a:ln w="19050">
                <a:solidFill>
                  <a:schemeClr val="lt1"/>
                </a:solidFill>
              </a:ln>
              <a:effectLst/>
            </c:spPr>
            <c:extLst>
              <c:ext xmlns:c16="http://schemas.microsoft.com/office/drawing/2014/chart" uri="{C3380CC4-5D6E-409C-BE32-E72D297353CC}">
                <c16:uniqueId val="{00000005-0C73-438B-B58E-515891CE46B5}"/>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0C73-438B-B58E-515891CE46B5}"/>
              </c:ext>
            </c:extLst>
          </c:dPt>
          <c:dPt>
            <c:idx val="4"/>
            <c:bubble3D val="0"/>
            <c:spPr>
              <a:solidFill>
                <a:schemeClr val="accent3">
                  <a:tint val="83000"/>
                </a:schemeClr>
              </a:solidFill>
              <a:ln w="19050">
                <a:solidFill>
                  <a:schemeClr val="lt1"/>
                </a:solidFill>
              </a:ln>
              <a:effectLst/>
            </c:spPr>
            <c:extLst>
              <c:ext xmlns:c16="http://schemas.microsoft.com/office/drawing/2014/chart" uri="{C3380CC4-5D6E-409C-BE32-E72D297353CC}">
                <c16:uniqueId val="{00000009-0C73-438B-B58E-515891CE46B5}"/>
              </c:ext>
            </c:extLst>
          </c:dPt>
          <c:dPt>
            <c:idx val="5"/>
            <c:bubble3D val="0"/>
            <c:spPr>
              <a:solidFill>
                <a:schemeClr val="accent3">
                  <a:tint val="65000"/>
                </a:schemeClr>
              </a:solidFill>
              <a:ln w="19050">
                <a:solidFill>
                  <a:schemeClr val="lt1"/>
                </a:solidFill>
              </a:ln>
              <a:effectLst/>
            </c:spPr>
            <c:extLst>
              <c:ext xmlns:c16="http://schemas.microsoft.com/office/drawing/2014/chart" uri="{C3380CC4-5D6E-409C-BE32-E72D297353CC}">
                <c16:uniqueId val="{0000000B-0C73-438B-B58E-515891CE46B5}"/>
              </c:ext>
            </c:extLst>
          </c:dPt>
          <c:dPt>
            <c:idx val="6"/>
            <c:bubble3D val="0"/>
            <c:spPr>
              <a:solidFill>
                <a:schemeClr val="accent3">
                  <a:tint val="48000"/>
                </a:schemeClr>
              </a:solidFill>
              <a:ln w="19050">
                <a:solidFill>
                  <a:schemeClr val="lt1"/>
                </a:solidFill>
              </a:ln>
              <a:effectLst/>
            </c:spPr>
            <c:extLst>
              <c:ext xmlns:c16="http://schemas.microsoft.com/office/drawing/2014/chart" uri="{C3380CC4-5D6E-409C-BE32-E72D297353CC}">
                <c16:uniqueId val="{0000000D-0C73-438B-B58E-515891CE46B5}"/>
              </c:ext>
            </c:extLst>
          </c:dPt>
          <c:dLbls>
            <c:dLbl>
              <c:idx val="0"/>
              <c:layout>
                <c:manualLayout>
                  <c:x val="2.0499873737373737E-2"/>
                  <c:y val="3.446666666666666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C73-438B-B58E-515891CE46B5}"/>
                </c:ext>
              </c:extLst>
            </c:dLbl>
            <c:dLbl>
              <c:idx val="1"/>
              <c:layout>
                <c:manualLayout>
                  <c:x val="-2.2893686868686869E-2"/>
                  <c:y val="-2.974035087719294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C73-438B-B58E-515891CE46B5}"/>
                </c:ext>
              </c:extLst>
            </c:dLbl>
            <c:dLbl>
              <c:idx val="2"/>
              <c:layout>
                <c:manualLayout>
                  <c:x val="-3.7739015151515148E-2"/>
                  <c:y val="-3.509766081871344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C73-438B-B58E-515891CE46B5}"/>
                </c:ext>
              </c:extLst>
            </c:dLbl>
            <c:dLbl>
              <c:idx val="3"/>
              <c:layout>
                <c:manualLayout>
                  <c:x val="-7.9535353535353532E-3"/>
                  <c:y val="-1.807192982456140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C73-438B-B58E-515891CE46B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'PERFIL WEEK'!$D$45:$J$45</c:f>
              <c:strCache>
                <c:ptCount val="7"/>
                <c:pt idx="0">
                  <c:v>Domingo</c:v>
                </c:pt>
                <c:pt idx="1">
                  <c:v>Segunda-feira</c:v>
                </c:pt>
                <c:pt idx="2">
                  <c:v>Terça-feira</c:v>
                </c:pt>
                <c:pt idx="3">
                  <c:v>Quarta-feira</c:v>
                </c:pt>
                <c:pt idx="4">
                  <c:v>Quinta-feira</c:v>
                </c:pt>
                <c:pt idx="5">
                  <c:v>Sexta-feira</c:v>
                </c:pt>
                <c:pt idx="6">
                  <c:v>Sábado</c:v>
                </c:pt>
              </c:strCache>
            </c:strRef>
          </c:cat>
          <c:val>
            <c:numRef>
              <c:f>'PERFIL WEEK'!$D$54:$J$54</c:f>
              <c:numCache>
                <c:formatCode>#,##0</c:formatCode>
                <c:ptCount val="7"/>
                <c:pt idx="0">
                  <c:v>118</c:v>
                </c:pt>
                <c:pt idx="1">
                  <c:v>135</c:v>
                </c:pt>
                <c:pt idx="2">
                  <c:v>63</c:v>
                </c:pt>
                <c:pt idx="3">
                  <c:v>59</c:v>
                </c:pt>
                <c:pt idx="4">
                  <c:v>95</c:v>
                </c:pt>
                <c:pt idx="5">
                  <c:v>174</c:v>
                </c:pt>
                <c:pt idx="6">
                  <c:v>264</c:v>
                </c:pt>
              </c:numCache>
            </c:numRef>
          </c:val>
          <c:extLst>
            <c:ext xmlns:c16="http://schemas.microsoft.com/office/drawing/2014/chart" uri="{C3380CC4-5D6E-409C-BE32-E72D297353CC}">
              <c16:uniqueId val="{0000000E-0C73-438B-B58E-515891CE46B5}"/>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dLbls>
          <c:showLegendKey val="0"/>
          <c:showVal val="0"/>
          <c:showCatName val="1"/>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dPt>
            <c:idx val="0"/>
            <c:bubble3D val="0"/>
            <c:spPr>
              <a:solidFill>
                <a:schemeClr val="accent3">
                  <a:shade val="47000"/>
                </a:schemeClr>
              </a:solidFill>
              <a:ln w="19050">
                <a:solidFill>
                  <a:schemeClr val="lt1"/>
                </a:solidFill>
              </a:ln>
              <a:effectLst/>
            </c:spPr>
            <c:extLst>
              <c:ext xmlns:c16="http://schemas.microsoft.com/office/drawing/2014/chart" uri="{C3380CC4-5D6E-409C-BE32-E72D297353CC}">
                <c16:uniqueId val="{00000001-6DF6-4776-8258-D88706F8D86B}"/>
              </c:ext>
            </c:extLst>
          </c:dPt>
          <c:dPt>
            <c:idx val="1"/>
            <c:bubble3D val="0"/>
            <c:spPr>
              <a:solidFill>
                <a:schemeClr val="accent3">
                  <a:shade val="65000"/>
                </a:schemeClr>
              </a:solidFill>
              <a:ln w="19050">
                <a:solidFill>
                  <a:schemeClr val="lt1"/>
                </a:solidFill>
              </a:ln>
              <a:effectLst/>
            </c:spPr>
            <c:extLst>
              <c:ext xmlns:c16="http://schemas.microsoft.com/office/drawing/2014/chart" uri="{C3380CC4-5D6E-409C-BE32-E72D297353CC}">
                <c16:uniqueId val="{00000003-6DF6-4776-8258-D88706F8D86B}"/>
              </c:ext>
            </c:extLst>
          </c:dPt>
          <c:dPt>
            <c:idx val="2"/>
            <c:bubble3D val="0"/>
            <c:spPr>
              <a:solidFill>
                <a:schemeClr val="accent3">
                  <a:shade val="82000"/>
                </a:schemeClr>
              </a:solidFill>
              <a:ln w="19050">
                <a:solidFill>
                  <a:schemeClr val="lt1"/>
                </a:solidFill>
              </a:ln>
              <a:effectLst/>
            </c:spPr>
            <c:extLst>
              <c:ext xmlns:c16="http://schemas.microsoft.com/office/drawing/2014/chart" uri="{C3380CC4-5D6E-409C-BE32-E72D297353CC}">
                <c16:uniqueId val="{00000005-6DF6-4776-8258-D88706F8D86B}"/>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6DF6-4776-8258-D88706F8D86B}"/>
              </c:ext>
            </c:extLst>
          </c:dPt>
          <c:dPt>
            <c:idx val="4"/>
            <c:bubble3D val="0"/>
            <c:spPr>
              <a:solidFill>
                <a:schemeClr val="accent3">
                  <a:tint val="83000"/>
                </a:schemeClr>
              </a:solidFill>
              <a:ln w="19050">
                <a:solidFill>
                  <a:schemeClr val="lt1"/>
                </a:solidFill>
              </a:ln>
              <a:effectLst/>
            </c:spPr>
            <c:extLst>
              <c:ext xmlns:c16="http://schemas.microsoft.com/office/drawing/2014/chart" uri="{C3380CC4-5D6E-409C-BE32-E72D297353CC}">
                <c16:uniqueId val="{00000009-6DF6-4776-8258-D88706F8D86B}"/>
              </c:ext>
            </c:extLst>
          </c:dPt>
          <c:dPt>
            <c:idx val="5"/>
            <c:bubble3D val="0"/>
            <c:spPr>
              <a:solidFill>
                <a:schemeClr val="accent3">
                  <a:tint val="65000"/>
                </a:schemeClr>
              </a:solidFill>
              <a:ln w="19050">
                <a:solidFill>
                  <a:schemeClr val="lt1"/>
                </a:solidFill>
              </a:ln>
              <a:effectLst/>
            </c:spPr>
            <c:extLst>
              <c:ext xmlns:c16="http://schemas.microsoft.com/office/drawing/2014/chart" uri="{C3380CC4-5D6E-409C-BE32-E72D297353CC}">
                <c16:uniqueId val="{0000000B-6DF6-4776-8258-D88706F8D86B}"/>
              </c:ext>
            </c:extLst>
          </c:dPt>
          <c:dPt>
            <c:idx val="6"/>
            <c:bubble3D val="0"/>
            <c:spPr>
              <a:solidFill>
                <a:schemeClr val="accent3">
                  <a:tint val="48000"/>
                </a:schemeClr>
              </a:solidFill>
              <a:ln w="19050">
                <a:solidFill>
                  <a:schemeClr val="lt1"/>
                </a:solidFill>
              </a:ln>
              <a:effectLst/>
            </c:spPr>
            <c:extLst>
              <c:ext xmlns:c16="http://schemas.microsoft.com/office/drawing/2014/chart" uri="{C3380CC4-5D6E-409C-BE32-E72D297353CC}">
                <c16:uniqueId val="{0000000D-6DF6-4776-8258-D88706F8D86B}"/>
              </c:ext>
            </c:extLst>
          </c:dPt>
          <c:dLbls>
            <c:dLbl>
              <c:idx val="0"/>
              <c:layout>
                <c:manualLayout>
                  <c:x val="-4.5792676767676711E-2"/>
                  <c:y val="3.148304093567251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DF6-4776-8258-D88706F8D86B}"/>
                </c:ext>
              </c:extLst>
            </c:dLbl>
            <c:dLbl>
              <c:idx val="6"/>
              <c:layout>
                <c:manualLayout>
                  <c:x val="3.1449242424242421E-2"/>
                  <c:y val="-4.327397660818713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6DF6-4776-8258-D88706F8D86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'PERFIL WEEK'!$D$31:$J$31</c:f>
              <c:strCache>
                <c:ptCount val="7"/>
                <c:pt idx="0">
                  <c:v>Domingo</c:v>
                </c:pt>
                <c:pt idx="1">
                  <c:v>Segunda-feira</c:v>
                </c:pt>
                <c:pt idx="2">
                  <c:v>Terça-feira</c:v>
                </c:pt>
                <c:pt idx="3">
                  <c:v>Quarta-feira</c:v>
                </c:pt>
                <c:pt idx="4">
                  <c:v>Quinta-feira</c:v>
                </c:pt>
                <c:pt idx="5">
                  <c:v>Sexta-feira</c:v>
                </c:pt>
                <c:pt idx="6">
                  <c:v>Sábado</c:v>
                </c:pt>
              </c:strCache>
            </c:strRef>
          </c:cat>
          <c:val>
            <c:numRef>
              <c:f>'PERFIL WEEK'!$D$42:$J$42</c:f>
              <c:numCache>
                <c:formatCode>#,##0</c:formatCode>
                <c:ptCount val="7"/>
                <c:pt idx="0">
                  <c:v>775</c:v>
                </c:pt>
                <c:pt idx="1">
                  <c:v>600</c:v>
                </c:pt>
                <c:pt idx="2">
                  <c:v>572</c:v>
                </c:pt>
                <c:pt idx="3">
                  <c:v>780</c:v>
                </c:pt>
                <c:pt idx="4">
                  <c:v>1176</c:v>
                </c:pt>
                <c:pt idx="5">
                  <c:v>2775</c:v>
                </c:pt>
                <c:pt idx="6">
                  <c:v>3467</c:v>
                </c:pt>
              </c:numCache>
            </c:numRef>
          </c:val>
          <c:extLst>
            <c:ext xmlns:c16="http://schemas.microsoft.com/office/drawing/2014/chart" uri="{C3380CC4-5D6E-409C-BE32-E72D297353CC}">
              <c16:uniqueId val="{0000000E-6DF6-4776-8258-D88706F8D86B}"/>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dPt>
            <c:idx val="0"/>
            <c:bubble3D val="0"/>
            <c:spPr>
              <a:solidFill>
                <a:schemeClr val="accent3">
                  <a:shade val="47000"/>
                </a:schemeClr>
              </a:solidFill>
              <a:ln w="19050">
                <a:solidFill>
                  <a:schemeClr val="lt1"/>
                </a:solidFill>
              </a:ln>
              <a:effectLst/>
            </c:spPr>
            <c:extLst>
              <c:ext xmlns:c16="http://schemas.microsoft.com/office/drawing/2014/chart" uri="{C3380CC4-5D6E-409C-BE32-E72D297353CC}">
                <c16:uniqueId val="{00000001-BF94-414C-B90D-4B82ACFCF311}"/>
              </c:ext>
            </c:extLst>
          </c:dPt>
          <c:dPt>
            <c:idx val="1"/>
            <c:bubble3D val="0"/>
            <c:spPr>
              <a:solidFill>
                <a:schemeClr val="accent3">
                  <a:shade val="65000"/>
                </a:schemeClr>
              </a:solidFill>
              <a:ln w="19050">
                <a:solidFill>
                  <a:schemeClr val="lt1"/>
                </a:solidFill>
              </a:ln>
              <a:effectLst/>
            </c:spPr>
            <c:extLst>
              <c:ext xmlns:c16="http://schemas.microsoft.com/office/drawing/2014/chart" uri="{C3380CC4-5D6E-409C-BE32-E72D297353CC}">
                <c16:uniqueId val="{00000003-BF94-414C-B90D-4B82ACFCF311}"/>
              </c:ext>
            </c:extLst>
          </c:dPt>
          <c:dPt>
            <c:idx val="2"/>
            <c:bubble3D val="0"/>
            <c:spPr>
              <a:solidFill>
                <a:schemeClr val="accent3">
                  <a:shade val="82000"/>
                </a:schemeClr>
              </a:solidFill>
              <a:ln w="19050">
                <a:solidFill>
                  <a:schemeClr val="lt1"/>
                </a:solidFill>
              </a:ln>
              <a:effectLst/>
            </c:spPr>
            <c:extLst>
              <c:ext xmlns:c16="http://schemas.microsoft.com/office/drawing/2014/chart" uri="{C3380CC4-5D6E-409C-BE32-E72D297353CC}">
                <c16:uniqueId val="{00000005-BF94-414C-B90D-4B82ACFCF311}"/>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BF94-414C-B90D-4B82ACFCF311}"/>
              </c:ext>
            </c:extLst>
          </c:dPt>
          <c:dPt>
            <c:idx val="4"/>
            <c:bubble3D val="0"/>
            <c:spPr>
              <a:solidFill>
                <a:schemeClr val="accent3">
                  <a:tint val="83000"/>
                </a:schemeClr>
              </a:solidFill>
              <a:ln w="19050">
                <a:solidFill>
                  <a:schemeClr val="lt1"/>
                </a:solidFill>
              </a:ln>
              <a:effectLst/>
            </c:spPr>
            <c:extLst>
              <c:ext xmlns:c16="http://schemas.microsoft.com/office/drawing/2014/chart" uri="{C3380CC4-5D6E-409C-BE32-E72D297353CC}">
                <c16:uniqueId val="{00000009-BF94-414C-B90D-4B82ACFCF311}"/>
              </c:ext>
            </c:extLst>
          </c:dPt>
          <c:dPt>
            <c:idx val="5"/>
            <c:bubble3D val="0"/>
            <c:spPr>
              <a:solidFill>
                <a:schemeClr val="accent3">
                  <a:tint val="65000"/>
                </a:schemeClr>
              </a:solidFill>
              <a:ln w="19050">
                <a:solidFill>
                  <a:schemeClr val="lt1"/>
                </a:solidFill>
              </a:ln>
              <a:effectLst/>
            </c:spPr>
            <c:extLst>
              <c:ext xmlns:c16="http://schemas.microsoft.com/office/drawing/2014/chart" uri="{C3380CC4-5D6E-409C-BE32-E72D297353CC}">
                <c16:uniqueId val="{0000000B-BF94-414C-B90D-4B82ACFCF311}"/>
              </c:ext>
            </c:extLst>
          </c:dPt>
          <c:dPt>
            <c:idx val="6"/>
            <c:bubble3D val="0"/>
            <c:spPr>
              <a:solidFill>
                <a:schemeClr val="accent3">
                  <a:tint val="48000"/>
                </a:schemeClr>
              </a:solidFill>
              <a:ln w="19050">
                <a:solidFill>
                  <a:schemeClr val="lt1"/>
                </a:solidFill>
              </a:ln>
              <a:effectLst/>
            </c:spPr>
            <c:extLst>
              <c:ext xmlns:c16="http://schemas.microsoft.com/office/drawing/2014/chart" uri="{C3380CC4-5D6E-409C-BE32-E72D297353CC}">
                <c16:uniqueId val="{0000000D-BF94-414C-B90D-4B82ACFCF311}"/>
              </c:ext>
            </c:extLst>
          </c:dPt>
          <c:dLbls>
            <c:dLbl>
              <c:idx val="0"/>
              <c:layout>
                <c:manualLayout>
                  <c:x val="-2.7117010691817434E-2"/>
                  <c:y val="2.700046624932745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F94-414C-B90D-4B82ACFCF311}"/>
                </c:ext>
              </c:extLst>
            </c:dLbl>
            <c:dLbl>
              <c:idx val="6"/>
              <c:layout>
                <c:manualLayout>
                  <c:x val="1.3874614311659076E-2"/>
                  <c:y val="-3.833098021280562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BF94-414C-B90D-4B82ACFCF31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'PERFIL WEEK'!$D$16:$J$16</c:f>
              <c:strCache>
                <c:ptCount val="7"/>
                <c:pt idx="0">
                  <c:v>Domingo</c:v>
                </c:pt>
                <c:pt idx="1">
                  <c:v>Segunda-feira</c:v>
                </c:pt>
                <c:pt idx="2">
                  <c:v>Terça-feira</c:v>
                </c:pt>
                <c:pt idx="3">
                  <c:v>Quarta-feira</c:v>
                </c:pt>
                <c:pt idx="4">
                  <c:v>Quinta-feira</c:v>
                </c:pt>
                <c:pt idx="5">
                  <c:v>Sexta-feira</c:v>
                </c:pt>
                <c:pt idx="6">
                  <c:v>Sábado</c:v>
                </c:pt>
              </c:strCache>
            </c:strRef>
          </c:cat>
          <c:val>
            <c:numRef>
              <c:f>'PERFIL WEEK'!$D$27:$J$27</c:f>
              <c:numCache>
                <c:formatCode>#,##0</c:formatCode>
                <c:ptCount val="7"/>
                <c:pt idx="0">
                  <c:v>825</c:v>
                </c:pt>
                <c:pt idx="1">
                  <c:v>798</c:v>
                </c:pt>
                <c:pt idx="2">
                  <c:v>574</c:v>
                </c:pt>
                <c:pt idx="3">
                  <c:v>610</c:v>
                </c:pt>
                <c:pt idx="4">
                  <c:v>1013</c:v>
                </c:pt>
                <c:pt idx="5">
                  <c:v>2654</c:v>
                </c:pt>
                <c:pt idx="6">
                  <c:v>3624</c:v>
                </c:pt>
              </c:numCache>
            </c:numRef>
          </c:val>
          <c:extLst>
            <c:ext xmlns:c16="http://schemas.microsoft.com/office/drawing/2014/chart" uri="{C3380CC4-5D6E-409C-BE32-E72D297353CC}">
              <c16:uniqueId val="{0000000E-BF94-414C-B90D-4B82ACFCF311}"/>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dPt>
            <c:idx val="0"/>
            <c:bubble3D val="0"/>
            <c:spPr>
              <a:solidFill>
                <a:schemeClr val="accent3">
                  <a:shade val="47000"/>
                </a:schemeClr>
              </a:solidFill>
              <a:ln w="19050">
                <a:solidFill>
                  <a:schemeClr val="lt1"/>
                </a:solidFill>
              </a:ln>
              <a:effectLst/>
            </c:spPr>
            <c:extLst>
              <c:ext xmlns:c16="http://schemas.microsoft.com/office/drawing/2014/chart" uri="{C3380CC4-5D6E-409C-BE32-E72D297353CC}">
                <c16:uniqueId val="{00000001-095A-4B3C-BCE4-69EAA0218656}"/>
              </c:ext>
            </c:extLst>
          </c:dPt>
          <c:dPt>
            <c:idx val="1"/>
            <c:bubble3D val="0"/>
            <c:spPr>
              <a:solidFill>
                <a:schemeClr val="accent3">
                  <a:shade val="65000"/>
                </a:schemeClr>
              </a:solidFill>
              <a:ln w="19050">
                <a:solidFill>
                  <a:schemeClr val="lt1"/>
                </a:solidFill>
              </a:ln>
              <a:effectLst/>
            </c:spPr>
            <c:extLst>
              <c:ext xmlns:c16="http://schemas.microsoft.com/office/drawing/2014/chart" uri="{C3380CC4-5D6E-409C-BE32-E72D297353CC}">
                <c16:uniqueId val="{00000003-095A-4B3C-BCE4-69EAA0218656}"/>
              </c:ext>
            </c:extLst>
          </c:dPt>
          <c:dPt>
            <c:idx val="2"/>
            <c:bubble3D val="0"/>
            <c:spPr>
              <a:solidFill>
                <a:schemeClr val="accent3">
                  <a:shade val="82000"/>
                </a:schemeClr>
              </a:solidFill>
              <a:ln w="19050">
                <a:solidFill>
                  <a:schemeClr val="lt1"/>
                </a:solidFill>
              </a:ln>
              <a:effectLst/>
            </c:spPr>
            <c:extLst>
              <c:ext xmlns:c16="http://schemas.microsoft.com/office/drawing/2014/chart" uri="{C3380CC4-5D6E-409C-BE32-E72D297353CC}">
                <c16:uniqueId val="{00000005-095A-4B3C-BCE4-69EAA0218656}"/>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095A-4B3C-BCE4-69EAA0218656}"/>
              </c:ext>
            </c:extLst>
          </c:dPt>
          <c:dPt>
            <c:idx val="4"/>
            <c:bubble3D val="0"/>
            <c:spPr>
              <a:solidFill>
                <a:schemeClr val="accent3">
                  <a:tint val="83000"/>
                </a:schemeClr>
              </a:solidFill>
              <a:ln w="19050">
                <a:solidFill>
                  <a:schemeClr val="lt1"/>
                </a:solidFill>
              </a:ln>
              <a:effectLst/>
            </c:spPr>
            <c:extLst>
              <c:ext xmlns:c16="http://schemas.microsoft.com/office/drawing/2014/chart" uri="{C3380CC4-5D6E-409C-BE32-E72D297353CC}">
                <c16:uniqueId val="{00000009-095A-4B3C-BCE4-69EAA0218656}"/>
              </c:ext>
            </c:extLst>
          </c:dPt>
          <c:dPt>
            <c:idx val="5"/>
            <c:bubble3D val="0"/>
            <c:spPr>
              <a:solidFill>
                <a:schemeClr val="accent3">
                  <a:tint val="65000"/>
                </a:schemeClr>
              </a:solidFill>
              <a:ln w="19050">
                <a:solidFill>
                  <a:schemeClr val="lt1"/>
                </a:solidFill>
              </a:ln>
              <a:effectLst/>
            </c:spPr>
            <c:extLst>
              <c:ext xmlns:c16="http://schemas.microsoft.com/office/drawing/2014/chart" uri="{C3380CC4-5D6E-409C-BE32-E72D297353CC}">
                <c16:uniqueId val="{0000000B-095A-4B3C-BCE4-69EAA0218656}"/>
              </c:ext>
            </c:extLst>
          </c:dPt>
          <c:dPt>
            <c:idx val="6"/>
            <c:bubble3D val="0"/>
            <c:spPr>
              <a:solidFill>
                <a:schemeClr val="accent3">
                  <a:tint val="48000"/>
                </a:schemeClr>
              </a:solidFill>
              <a:ln w="19050">
                <a:solidFill>
                  <a:schemeClr val="lt1"/>
                </a:solidFill>
              </a:ln>
              <a:effectLst/>
            </c:spPr>
            <c:extLst>
              <c:ext xmlns:c16="http://schemas.microsoft.com/office/drawing/2014/chart" uri="{C3380CC4-5D6E-409C-BE32-E72D297353CC}">
                <c16:uniqueId val="{0000000D-095A-4B3C-BCE4-69EAA0218656}"/>
              </c:ext>
            </c:extLst>
          </c:dPt>
          <c:dLbls>
            <c:dLbl>
              <c:idx val="0"/>
              <c:layout>
                <c:manualLayout>
                  <c:x val="-2.6446997251614861E-2"/>
                  <c:y val="2.997174587581881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95A-4B3C-BCE4-69EAA0218656}"/>
                </c:ext>
              </c:extLst>
            </c:dLbl>
            <c:dLbl>
              <c:idx val="6"/>
              <c:layout>
                <c:manualLayout>
                  <c:x val="3.1044400699912511E-3"/>
                  <c:y val="-5.180373286672499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095A-4B3C-BCE4-69EAA021865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'PERFIL WEEK'!$D$2:$J$2</c:f>
              <c:strCache>
                <c:ptCount val="7"/>
                <c:pt idx="0">
                  <c:v>Domingo</c:v>
                </c:pt>
                <c:pt idx="1">
                  <c:v>Segunda-feira</c:v>
                </c:pt>
                <c:pt idx="2">
                  <c:v>Terça-feira</c:v>
                </c:pt>
                <c:pt idx="3">
                  <c:v>Quarta-feira</c:v>
                </c:pt>
                <c:pt idx="4">
                  <c:v>Quinta-feira</c:v>
                </c:pt>
                <c:pt idx="5">
                  <c:v>Sexta-feira</c:v>
                </c:pt>
                <c:pt idx="6">
                  <c:v>Sábado</c:v>
                </c:pt>
              </c:strCache>
            </c:strRef>
          </c:cat>
          <c:val>
            <c:numRef>
              <c:f>'PERFIL WEEK'!$D$13:$J$13</c:f>
              <c:numCache>
                <c:formatCode>#,##0</c:formatCode>
                <c:ptCount val="7"/>
                <c:pt idx="0">
                  <c:v>589</c:v>
                </c:pt>
                <c:pt idx="1">
                  <c:v>441</c:v>
                </c:pt>
                <c:pt idx="2">
                  <c:v>408</c:v>
                </c:pt>
                <c:pt idx="3">
                  <c:v>412</c:v>
                </c:pt>
                <c:pt idx="4">
                  <c:v>702</c:v>
                </c:pt>
                <c:pt idx="5">
                  <c:v>1717</c:v>
                </c:pt>
                <c:pt idx="6">
                  <c:v>2852</c:v>
                </c:pt>
              </c:numCache>
            </c:numRef>
          </c:val>
          <c:extLst>
            <c:ext xmlns:c16="http://schemas.microsoft.com/office/drawing/2014/chart" uri="{C3380CC4-5D6E-409C-BE32-E72D297353CC}">
              <c16:uniqueId val="{0000000E-095A-4B3C-BCE4-69EAA0218656}"/>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v>2016</c:v>
          </c:tx>
          <c:spPr>
            <a:solidFill>
              <a:schemeClr val="accent6">
                <a:tint val="58000"/>
              </a:schemeClr>
            </a:solidFill>
            <a:ln>
              <a:noFill/>
            </a:ln>
            <a:effectLst/>
          </c:spPr>
          <c:invertIfNegative val="0"/>
          <c:cat>
            <c:strRef>
              <c:f>Planilha1!$C$3:$N$3</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Planilha1!$C$5:$N$5</c:f>
              <c:numCache>
                <c:formatCode>#,##0_);\(#,##0\)</c:formatCode>
                <c:ptCount val="12"/>
                <c:pt idx="0">
                  <c:v>0</c:v>
                </c:pt>
                <c:pt idx="1">
                  <c:v>0</c:v>
                </c:pt>
                <c:pt idx="2">
                  <c:v>0</c:v>
                </c:pt>
                <c:pt idx="3">
                  <c:v>0</c:v>
                </c:pt>
                <c:pt idx="4">
                  <c:v>0</c:v>
                </c:pt>
                <c:pt idx="5">
                  <c:v>0</c:v>
                </c:pt>
                <c:pt idx="6">
                  <c:v>0</c:v>
                </c:pt>
                <c:pt idx="7">
                  <c:v>0</c:v>
                </c:pt>
                <c:pt idx="8">
                  <c:v>0</c:v>
                </c:pt>
                <c:pt idx="9">
                  <c:v>4975</c:v>
                </c:pt>
                <c:pt idx="10">
                  <c:v>10500</c:v>
                </c:pt>
                <c:pt idx="11">
                  <c:v>16712</c:v>
                </c:pt>
              </c:numCache>
            </c:numRef>
          </c:val>
          <c:extLst>
            <c:ext xmlns:c16="http://schemas.microsoft.com/office/drawing/2014/chart" uri="{C3380CC4-5D6E-409C-BE32-E72D297353CC}">
              <c16:uniqueId val="{00000000-AECB-4721-A9A0-DE784C4006D3}"/>
            </c:ext>
          </c:extLst>
        </c:ser>
        <c:ser>
          <c:idx val="1"/>
          <c:order val="1"/>
          <c:tx>
            <c:v>2017</c:v>
          </c:tx>
          <c:spPr>
            <a:solidFill>
              <a:schemeClr val="accent6">
                <a:tint val="86000"/>
              </a:schemeClr>
            </a:solidFill>
            <a:ln>
              <a:noFill/>
            </a:ln>
            <a:effectLst/>
          </c:spPr>
          <c:invertIfNegative val="0"/>
          <c:cat>
            <c:strRef>
              <c:f>Planilha1!$C$3:$N$3</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Planilha1!$C$7:$N$7</c:f>
              <c:numCache>
                <c:formatCode>#,##0_);\(#,##0\)</c:formatCode>
                <c:ptCount val="12"/>
                <c:pt idx="0">
                  <c:v>21840</c:v>
                </c:pt>
                <c:pt idx="1">
                  <c:v>21168</c:v>
                </c:pt>
                <c:pt idx="2">
                  <c:v>14784</c:v>
                </c:pt>
                <c:pt idx="3">
                  <c:v>44800</c:v>
                </c:pt>
                <c:pt idx="4">
                  <c:v>45444</c:v>
                </c:pt>
                <c:pt idx="5">
                  <c:v>45276</c:v>
                </c:pt>
                <c:pt idx="6">
                  <c:v>48132</c:v>
                </c:pt>
                <c:pt idx="7">
                  <c:v>36120</c:v>
                </c:pt>
                <c:pt idx="8">
                  <c:v>71568</c:v>
                </c:pt>
                <c:pt idx="9">
                  <c:v>59976</c:v>
                </c:pt>
                <c:pt idx="10">
                  <c:v>55607.98</c:v>
                </c:pt>
                <c:pt idx="11">
                  <c:v>48748</c:v>
                </c:pt>
              </c:numCache>
            </c:numRef>
          </c:val>
          <c:extLst>
            <c:ext xmlns:c16="http://schemas.microsoft.com/office/drawing/2014/chart" uri="{C3380CC4-5D6E-409C-BE32-E72D297353CC}">
              <c16:uniqueId val="{00000001-AECB-4721-A9A0-DE784C4006D3}"/>
            </c:ext>
          </c:extLst>
        </c:ser>
        <c:ser>
          <c:idx val="2"/>
          <c:order val="2"/>
          <c:tx>
            <c:v>2018</c:v>
          </c:tx>
          <c:spPr>
            <a:solidFill>
              <a:schemeClr val="accent6">
                <a:shade val="86000"/>
              </a:schemeClr>
            </a:solidFill>
            <a:ln>
              <a:noFill/>
            </a:ln>
            <a:effectLst/>
          </c:spPr>
          <c:invertIfNegative val="0"/>
          <c:cat>
            <c:strRef>
              <c:f>Planilha1!$C$3:$N$3</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Planilha1!$C$9:$N$9</c:f>
              <c:numCache>
                <c:formatCode>#,##0_);\(#,##0\)</c:formatCode>
                <c:ptCount val="12"/>
                <c:pt idx="0">
                  <c:v>55972</c:v>
                </c:pt>
                <c:pt idx="1">
                  <c:v>32648</c:v>
                </c:pt>
                <c:pt idx="2">
                  <c:v>42644</c:v>
                </c:pt>
                <c:pt idx="3">
                  <c:v>29764</c:v>
                </c:pt>
                <c:pt idx="4">
                  <c:v>26768</c:v>
                </c:pt>
                <c:pt idx="5">
                  <c:v>44772</c:v>
                </c:pt>
                <c:pt idx="6">
                  <c:v>53665.8</c:v>
                </c:pt>
                <c:pt idx="7">
                  <c:v>38122.5</c:v>
                </c:pt>
                <c:pt idx="8">
                  <c:v>71401.2</c:v>
                </c:pt>
                <c:pt idx="9">
                  <c:v>52983.199999999997</c:v>
                </c:pt>
                <c:pt idx="10">
                  <c:v>52506.53</c:v>
                </c:pt>
                <c:pt idx="11">
                  <c:v>50531</c:v>
                </c:pt>
              </c:numCache>
            </c:numRef>
          </c:val>
          <c:extLst>
            <c:ext xmlns:c16="http://schemas.microsoft.com/office/drawing/2014/chart" uri="{C3380CC4-5D6E-409C-BE32-E72D297353CC}">
              <c16:uniqueId val="{00000002-AECB-4721-A9A0-DE784C4006D3}"/>
            </c:ext>
          </c:extLst>
        </c:ser>
        <c:ser>
          <c:idx val="3"/>
          <c:order val="3"/>
          <c:tx>
            <c:v>2019</c:v>
          </c:tx>
          <c:spPr>
            <a:solidFill>
              <a:schemeClr val="accent6">
                <a:shade val="58000"/>
              </a:schemeClr>
            </a:solidFill>
            <a:ln>
              <a:noFill/>
            </a:ln>
            <a:effectLst/>
          </c:spPr>
          <c:invertIfNegative val="0"/>
          <c:cat>
            <c:strRef>
              <c:f>Planilha1!$C$3:$N$3</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Planilha1!$C$11:$J$11</c:f>
              <c:numCache>
                <c:formatCode>#,##0_);\(#,##0\)</c:formatCode>
                <c:ptCount val="8"/>
                <c:pt idx="0">
                  <c:v>67640.2</c:v>
                </c:pt>
                <c:pt idx="1">
                  <c:v>26546.5</c:v>
                </c:pt>
                <c:pt idx="2">
                  <c:v>53491.1</c:v>
                </c:pt>
                <c:pt idx="3">
                  <c:v>40843.4</c:v>
                </c:pt>
                <c:pt idx="4">
                  <c:v>39049.4</c:v>
                </c:pt>
                <c:pt idx="5">
                  <c:v>67277.100000000006</c:v>
                </c:pt>
                <c:pt idx="6">
                  <c:v>57555.72</c:v>
                </c:pt>
                <c:pt idx="7">
                  <c:v>44647.53</c:v>
                </c:pt>
              </c:numCache>
            </c:numRef>
          </c:val>
          <c:extLst>
            <c:ext xmlns:c16="http://schemas.microsoft.com/office/drawing/2014/chart" uri="{C3380CC4-5D6E-409C-BE32-E72D297353CC}">
              <c16:uniqueId val="{00000003-AECB-4721-A9A0-DE784C4006D3}"/>
            </c:ext>
          </c:extLst>
        </c:ser>
        <c:dLbls>
          <c:showLegendKey val="0"/>
          <c:showVal val="0"/>
          <c:showCatName val="0"/>
          <c:showSerName val="0"/>
          <c:showPercent val="0"/>
          <c:showBubbleSize val="0"/>
        </c:dLbls>
        <c:gapWidth val="150"/>
        <c:axId val="490244008"/>
        <c:axId val="490243352"/>
      </c:barChart>
      <c:catAx>
        <c:axId val="490244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490243352"/>
        <c:crosses val="autoZero"/>
        <c:auto val="1"/>
        <c:lblAlgn val="ctr"/>
        <c:lblOffset val="100"/>
        <c:noMultiLvlLbl val="0"/>
      </c:catAx>
      <c:valAx>
        <c:axId val="490243352"/>
        <c:scaling>
          <c:orientation val="minMax"/>
        </c:scaling>
        <c:delete val="0"/>
        <c:axPos val="l"/>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4902440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pt-BR"/>
          </a:p>
        </c:txPr>
      </c:dTable>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Planilha1!$A$10</c:f>
              <c:strCache>
                <c:ptCount val="1"/>
                <c:pt idx="0">
                  <c:v>RECEITA</c:v>
                </c:pt>
              </c:strCache>
            </c:strRef>
          </c:tx>
          <c:spPr>
            <a:solidFill>
              <a:schemeClr val="accent6">
                <a:tint val="65000"/>
              </a:schemeClr>
            </a:solidFill>
            <a:ln>
              <a:noFill/>
            </a:ln>
            <a:effectLst/>
            <a:sp3d/>
          </c:spPr>
          <c:invertIfNegative val="0"/>
          <c:cat>
            <c:strRef>
              <c:f>Planilha1!$B$9:$M$9</c:f>
              <c:strCache>
                <c:ptCount val="12"/>
                <c:pt idx="0">
                  <c:v>Janeiro</c:v>
                </c:pt>
                <c:pt idx="1">
                  <c:v>Fevereiro</c:v>
                </c:pt>
                <c:pt idx="2">
                  <c:v>Março</c:v>
                </c:pt>
                <c:pt idx="3">
                  <c:v>Abril</c:v>
                </c:pt>
                <c:pt idx="4">
                  <c:v>Maio</c:v>
                </c:pt>
                <c:pt idx="5">
                  <c:v>Junho</c:v>
                </c:pt>
                <c:pt idx="6">
                  <c:v>Julho</c:v>
                </c:pt>
                <c:pt idx="7">
                  <c:v>Agosto</c:v>
                </c:pt>
                <c:pt idx="8">
                  <c:v>Setembro</c:v>
                </c:pt>
                <c:pt idx="9">
                  <c:v>Outubro</c:v>
                </c:pt>
                <c:pt idx="10">
                  <c:v>Novembro</c:v>
                </c:pt>
                <c:pt idx="11">
                  <c:v>Dezembro</c:v>
                </c:pt>
              </c:strCache>
            </c:strRef>
          </c:cat>
          <c:val>
            <c:numRef>
              <c:f>Planilha1!$B$10:$M$10</c:f>
              <c:numCache>
                <c:formatCode>_-* #,##0_-;\-* #,##0_-;_-* "-"??_-;_-@_-</c:formatCode>
                <c:ptCount val="12"/>
                <c:pt idx="0">
                  <c:v>147670.20000000001</c:v>
                </c:pt>
                <c:pt idx="1">
                  <c:v>146981.95000000001</c:v>
                </c:pt>
                <c:pt idx="2">
                  <c:v>239177.1</c:v>
                </c:pt>
                <c:pt idx="3">
                  <c:v>191425.89</c:v>
                </c:pt>
                <c:pt idx="4">
                  <c:v>199886.22</c:v>
                </c:pt>
                <c:pt idx="5">
                  <c:v>199843.46</c:v>
                </c:pt>
                <c:pt idx="6">
                  <c:v>186806.46</c:v>
                </c:pt>
                <c:pt idx="7">
                  <c:v>193930.31</c:v>
                </c:pt>
                <c:pt idx="8">
                  <c:v>184977.02</c:v>
                </c:pt>
                <c:pt idx="9">
                  <c:v>-93009.54</c:v>
                </c:pt>
                <c:pt idx="10">
                  <c:v>176690.58</c:v>
                </c:pt>
                <c:pt idx="11">
                  <c:v>159592.67000000001</c:v>
                </c:pt>
              </c:numCache>
            </c:numRef>
          </c:val>
          <c:extLst>
            <c:ext xmlns:c16="http://schemas.microsoft.com/office/drawing/2014/chart" uri="{C3380CC4-5D6E-409C-BE32-E72D297353CC}">
              <c16:uniqueId val="{00000000-7D9E-4CEC-9794-E4141AFC763D}"/>
            </c:ext>
          </c:extLst>
        </c:ser>
        <c:ser>
          <c:idx val="1"/>
          <c:order val="1"/>
          <c:tx>
            <c:strRef>
              <c:f>Planilha1!$A$11</c:f>
              <c:strCache>
                <c:ptCount val="1"/>
                <c:pt idx="0">
                  <c:v>DESPESA</c:v>
                </c:pt>
              </c:strCache>
            </c:strRef>
          </c:tx>
          <c:spPr>
            <a:solidFill>
              <a:schemeClr val="accent6"/>
            </a:solidFill>
            <a:ln>
              <a:noFill/>
            </a:ln>
            <a:effectLst/>
            <a:sp3d/>
          </c:spPr>
          <c:invertIfNegative val="0"/>
          <c:cat>
            <c:strRef>
              <c:f>Planilha1!$B$9:$M$9</c:f>
              <c:strCache>
                <c:ptCount val="12"/>
                <c:pt idx="0">
                  <c:v>Janeiro</c:v>
                </c:pt>
                <c:pt idx="1">
                  <c:v>Fevereiro</c:v>
                </c:pt>
                <c:pt idx="2">
                  <c:v>Março</c:v>
                </c:pt>
                <c:pt idx="3">
                  <c:v>Abril</c:v>
                </c:pt>
                <c:pt idx="4">
                  <c:v>Maio</c:v>
                </c:pt>
                <c:pt idx="5">
                  <c:v>Junho</c:v>
                </c:pt>
                <c:pt idx="6">
                  <c:v>Julho</c:v>
                </c:pt>
                <c:pt idx="7">
                  <c:v>Agosto</c:v>
                </c:pt>
                <c:pt idx="8">
                  <c:v>Setembro</c:v>
                </c:pt>
                <c:pt idx="9">
                  <c:v>Outubro</c:v>
                </c:pt>
                <c:pt idx="10">
                  <c:v>Novembro</c:v>
                </c:pt>
                <c:pt idx="11">
                  <c:v>Dezembro</c:v>
                </c:pt>
              </c:strCache>
            </c:strRef>
          </c:cat>
          <c:val>
            <c:numRef>
              <c:f>Planilha1!$B$11:$M$11</c:f>
              <c:numCache>
                <c:formatCode>_-* #,##0_-;\-* #,##0_-;_-* "-"??_-;_-@_-</c:formatCode>
                <c:ptCount val="12"/>
                <c:pt idx="0">
                  <c:v>203731.1</c:v>
                </c:pt>
                <c:pt idx="1">
                  <c:v>170595.97</c:v>
                </c:pt>
                <c:pt idx="2">
                  <c:v>185938.61</c:v>
                </c:pt>
                <c:pt idx="3">
                  <c:v>176440.03</c:v>
                </c:pt>
                <c:pt idx="4">
                  <c:v>204550.77</c:v>
                </c:pt>
                <c:pt idx="5">
                  <c:v>181455.06</c:v>
                </c:pt>
                <c:pt idx="6">
                  <c:v>190557.7</c:v>
                </c:pt>
                <c:pt idx="7">
                  <c:v>198931.38999999998</c:v>
                </c:pt>
                <c:pt idx="8">
                  <c:v>208627.38999999998</c:v>
                </c:pt>
                <c:pt idx="9">
                  <c:v>134918.62</c:v>
                </c:pt>
                <c:pt idx="10">
                  <c:v>143600.68</c:v>
                </c:pt>
                <c:pt idx="11">
                  <c:v>134210.21</c:v>
                </c:pt>
              </c:numCache>
            </c:numRef>
          </c:val>
          <c:extLst>
            <c:ext xmlns:c16="http://schemas.microsoft.com/office/drawing/2014/chart" uri="{C3380CC4-5D6E-409C-BE32-E72D297353CC}">
              <c16:uniqueId val="{00000001-7D9E-4CEC-9794-E4141AFC763D}"/>
            </c:ext>
          </c:extLst>
        </c:ser>
        <c:ser>
          <c:idx val="2"/>
          <c:order val="2"/>
          <c:tx>
            <c:strRef>
              <c:f>Planilha1!$A$12</c:f>
              <c:strCache>
                <c:ptCount val="1"/>
                <c:pt idx="0">
                  <c:v>SALDO</c:v>
                </c:pt>
              </c:strCache>
            </c:strRef>
          </c:tx>
          <c:spPr>
            <a:solidFill>
              <a:schemeClr val="accent6">
                <a:shade val="65000"/>
              </a:schemeClr>
            </a:solidFill>
            <a:ln>
              <a:noFill/>
            </a:ln>
            <a:effectLst/>
            <a:sp3d/>
          </c:spPr>
          <c:invertIfNegative val="0"/>
          <c:cat>
            <c:strRef>
              <c:f>Planilha1!$B$9:$M$9</c:f>
              <c:strCache>
                <c:ptCount val="12"/>
                <c:pt idx="0">
                  <c:v>Janeiro</c:v>
                </c:pt>
                <c:pt idx="1">
                  <c:v>Fevereiro</c:v>
                </c:pt>
                <c:pt idx="2">
                  <c:v>Março</c:v>
                </c:pt>
                <c:pt idx="3">
                  <c:v>Abril</c:v>
                </c:pt>
                <c:pt idx="4">
                  <c:v>Maio</c:v>
                </c:pt>
                <c:pt idx="5">
                  <c:v>Junho</c:v>
                </c:pt>
                <c:pt idx="6">
                  <c:v>Julho</c:v>
                </c:pt>
                <c:pt idx="7">
                  <c:v>Agosto</c:v>
                </c:pt>
                <c:pt idx="8">
                  <c:v>Setembro</c:v>
                </c:pt>
                <c:pt idx="9">
                  <c:v>Outubro</c:v>
                </c:pt>
                <c:pt idx="10">
                  <c:v>Novembro</c:v>
                </c:pt>
                <c:pt idx="11">
                  <c:v>Dezembro</c:v>
                </c:pt>
              </c:strCache>
            </c:strRef>
          </c:cat>
          <c:val>
            <c:numRef>
              <c:f>Planilha1!$B$12:$M$12</c:f>
              <c:numCache>
                <c:formatCode>_-* #,##0_-;\-* #,##0_-;_-* "-"??_-;_-@_-</c:formatCode>
                <c:ptCount val="12"/>
                <c:pt idx="0">
                  <c:v>-56060.899999999994</c:v>
                </c:pt>
                <c:pt idx="1">
                  <c:v>-23614.01999999999</c:v>
                </c:pt>
                <c:pt idx="2">
                  <c:v>53238.49000000002</c:v>
                </c:pt>
                <c:pt idx="3">
                  <c:v>14985.860000000015</c:v>
                </c:pt>
                <c:pt idx="4">
                  <c:v>-4664.5499999999884</c:v>
                </c:pt>
                <c:pt idx="5">
                  <c:v>18388.399999999994</c:v>
                </c:pt>
                <c:pt idx="6">
                  <c:v>-3751.2400000000198</c:v>
                </c:pt>
                <c:pt idx="7">
                  <c:v>-5001.0799999999872</c:v>
                </c:pt>
                <c:pt idx="8">
                  <c:v>-23650.369999999995</c:v>
                </c:pt>
                <c:pt idx="9">
                  <c:v>41909.08</c:v>
                </c:pt>
                <c:pt idx="10">
                  <c:v>33089.899999999994</c:v>
                </c:pt>
                <c:pt idx="11">
                  <c:v>25382.460000000021</c:v>
                </c:pt>
              </c:numCache>
            </c:numRef>
          </c:val>
          <c:extLst>
            <c:ext xmlns:c16="http://schemas.microsoft.com/office/drawing/2014/chart" uri="{C3380CC4-5D6E-409C-BE32-E72D297353CC}">
              <c16:uniqueId val="{00000002-7D9E-4CEC-9794-E4141AFC763D}"/>
            </c:ext>
          </c:extLst>
        </c:ser>
        <c:dLbls>
          <c:showLegendKey val="0"/>
          <c:showVal val="0"/>
          <c:showCatName val="0"/>
          <c:showSerName val="0"/>
          <c:showPercent val="0"/>
          <c:showBubbleSize val="0"/>
        </c:dLbls>
        <c:gapWidth val="150"/>
        <c:shape val="box"/>
        <c:axId val="579180048"/>
        <c:axId val="579174800"/>
        <c:axId val="0"/>
      </c:bar3DChart>
      <c:catAx>
        <c:axId val="5791800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79174800"/>
        <c:crosses val="autoZero"/>
        <c:auto val="1"/>
        <c:lblAlgn val="ctr"/>
        <c:lblOffset val="100"/>
        <c:noMultiLvlLbl val="0"/>
      </c:catAx>
      <c:valAx>
        <c:axId val="579174800"/>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79180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Planilha1!$A$16</c:f>
              <c:strCache>
                <c:ptCount val="1"/>
                <c:pt idx="0">
                  <c:v>RECEITA</c:v>
                </c:pt>
              </c:strCache>
            </c:strRef>
          </c:tx>
          <c:spPr>
            <a:solidFill>
              <a:schemeClr val="accent6">
                <a:tint val="65000"/>
              </a:schemeClr>
            </a:solidFill>
            <a:ln>
              <a:noFill/>
            </a:ln>
            <a:effectLst/>
            <a:sp3d/>
          </c:spPr>
          <c:invertIfNegative val="0"/>
          <c:cat>
            <c:strRef>
              <c:f>Planilha1!$B$9:$M$9</c:f>
              <c:strCache>
                <c:ptCount val="12"/>
                <c:pt idx="0">
                  <c:v>Janeiro</c:v>
                </c:pt>
                <c:pt idx="1">
                  <c:v>Fevereiro</c:v>
                </c:pt>
                <c:pt idx="2">
                  <c:v>Março</c:v>
                </c:pt>
                <c:pt idx="3">
                  <c:v>Abril</c:v>
                </c:pt>
                <c:pt idx="4">
                  <c:v>Maio</c:v>
                </c:pt>
                <c:pt idx="5">
                  <c:v>Junho</c:v>
                </c:pt>
                <c:pt idx="6">
                  <c:v>Julho</c:v>
                </c:pt>
                <c:pt idx="7">
                  <c:v>Agosto</c:v>
                </c:pt>
                <c:pt idx="8">
                  <c:v>Setembro</c:v>
                </c:pt>
                <c:pt idx="9">
                  <c:v>Outubro</c:v>
                </c:pt>
                <c:pt idx="10">
                  <c:v>Novembro</c:v>
                </c:pt>
                <c:pt idx="11">
                  <c:v>Dezembro</c:v>
                </c:pt>
              </c:strCache>
            </c:strRef>
          </c:cat>
          <c:val>
            <c:numRef>
              <c:f>Planilha1!$B$16:$M$16</c:f>
              <c:numCache>
                <c:formatCode>_-* #,##0_-;\-* #,##0_-;_-* "-"??_-;_-@_-</c:formatCode>
                <c:ptCount val="12"/>
                <c:pt idx="0">
                  <c:v>171704.3</c:v>
                </c:pt>
                <c:pt idx="1">
                  <c:v>151880.62</c:v>
                </c:pt>
                <c:pt idx="2">
                  <c:v>163054.54999999999</c:v>
                </c:pt>
                <c:pt idx="3">
                  <c:v>196435.22</c:v>
                </c:pt>
                <c:pt idx="4">
                  <c:v>198403.5</c:v>
                </c:pt>
                <c:pt idx="5">
                  <c:v>213649.94</c:v>
                </c:pt>
                <c:pt idx="6">
                  <c:v>187759.78</c:v>
                </c:pt>
                <c:pt idx="7">
                  <c:v>185749.2</c:v>
                </c:pt>
                <c:pt idx="8">
                  <c:v>232128.67</c:v>
                </c:pt>
                <c:pt idx="9">
                  <c:v>183530.78</c:v>
                </c:pt>
                <c:pt idx="10">
                  <c:v>188244.19</c:v>
                </c:pt>
                <c:pt idx="11">
                  <c:v>176763.15</c:v>
                </c:pt>
              </c:numCache>
            </c:numRef>
          </c:val>
          <c:extLst>
            <c:ext xmlns:c16="http://schemas.microsoft.com/office/drawing/2014/chart" uri="{C3380CC4-5D6E-409C-BE32-E72D297353CC}">
              <c16:uniqueId val="{00000000-91B3-4E8E-96AC-C2246F9F0BCD}"/>
            </c:ext>
          </c:extLst>
        </c:ser>
        <c:ser>
          <c:idx val="1"/>
          <c:order val="1"/>
          <c:tx>
            <c:strRef>
              <c:f>Planilha1!$A$17</c:f>
              <c:strCache>
                <c:ptCount val="1"/>
                <c:pt idx="0">
                  <c:v>DESPESA</c:v>
                </c:pt>
              </c:strCache>
            </c:strRef>
          </c:tx>
          <c:spPr>
            <a:solidFill>
              <a:schemeClr val="accent6"/>
            </a:solidFill>
            <a:ln>
              <a:noFill/>
            </a:ln>
            <a:effectLst/>
            <a:sp3d/>
          </c:spPr>
          <c:invertIfNegative val="0"/>
          <c:cat>
            <c:strRef>
              <c:f>Planilha1!$B$9:$M$9</c:f>
              <c:strCache>
                <c:ptCount val="12"/>
                <c:pt idx="0">
                  <c:v>Janeiro</c:v>
                </c:pt>
                <c:pt idx="1">
                  <c:v>Fevereiro</c:v>
                </c:pt>
                <c:pt idx="2">
                  <c:v>Março</c:v>
                </c:pt>
                <c:pt idx="3">
                  <c:v>Abril</c:v>
                </c:pt>
                <c:pt idx="4">
                  <c:v>Maio</c:v>
                </c:pt>
                <c:pt idx="5">
                  <c:v>Junho</c:v>
                </c:pt>
                <c:pt idx="6">
                  <c:v>Julho</c:v>
                </c:pt>
                <c:pt idx="7">
                  <c:v>Agosto</c:v>
                </c:pt>
                <c:pt idx="8">
                  <c:v>Setembro</c:v>
                </c:pt>
                <c:pt idx="9">
                  <c:v>Outubro</c:v>
                </c:pt>
                <c:pt idx="10">
                  <c:v>Novembro</c:v>
                </c:pt>
                <c:pt idx="11">
                  <c:v>Dezembro</c:v>
                </c:pt>
              </c:strCache>
            </c:strRef>
          </c:cat>
          <c:val>
            <c:numRef>
              <c:f>Planilha1!$B$17:$M$17</c:f>
              <c:numCache>
                <c:formatCode>_-* #,##0_-;\-* #,##0_-;_-* "-"??_-;_-@_-</c:formatCode>
                <c:ptCount val="12"/>
                <c:pt idx="0">
                  <c:v>167116.24</c:v>
                </c:pt>
                <c:pt idx="1">
                  <c:v>177576.55</c:v>
                </c:pt>
                <c:pt idx="2">
                  <c:v>189655.09000000003</c:v>
                </c:pt>
                <c:pt idx="3">
                  <c:v>151425.73000000001</c:v>
                </c:pt>
                <c:pt idx="4">
                  <c:v>183049.53</c:v>
                </c:pt>
                <c:pt idx="5">
                  <c:v>185836.34</c:v>
                </c:pt>
                <c:pt idx="6">
                  <c:v>187914.74000000002</c:v>
                </c:pt>
                <c:pt idx="7">
                  <c:v>167469.12000000002</c:v>
                </c:pt>
                <c:pt idx="8">
                  <c:v>160290.35</c:v>
                </c:pt>
                <c:pt idx="9">
                  <c:v>185212.30000000002</c:v>
                </c:pt>
                <c:pt idx="10">
                  <c:v>162691.73000000001</c:v>
                </c:pt>
                <c:pt idx="11">
                  <c:v>186173.08000000002</c:v>
                </c:pt>
              </c:numCache>
            </c:numRef>
          </c:val>
          <c:extLst>
            <c:ext xmlns:c16="http://schemas.microsoft.com/office/drawing/2014/chart" uri="{C3380CC4-5D6E-409C-BE32-E72D297353CC}">
              <c16:uniqueId val="{00000001-91B3-4E8E-96AC-C2246F9F0BCD}"/>
            </c:ext>
          </c:extLst>
        </c:ser>
        <c:ser>
          <c:idx val="2"/>
          <c:order val="2"/>
          <c:tx>
            <c:strRef>
              <c:f>Planilha1!$A$18</c:f>
              <c:strCache>
                <c:ptCount val="1"/>
                <c:pt idx="0">
                  <c:v>SALDO</c:v>
                </c:pt>
              </c:strCache>
            </c:strRef>
          </c:tx>
          <c:spPr>
            <a:solidFill>
              <a:schemeClr val="accent6">
                <a:shade val="65000"/>
              </a:schemeClr>
            </a:solidFill>
            <a:ln>
              <a:noFill/>
            </a:ln>
            <a:effectLst/>
            <a:sp3d/>
          </c:spPr>
          <c:invertIfNegative val="0"/>
          <c:cat>
            <c:strRef>
              <c:f>Planilha1!$B$9:$M$9</c:f>
              <c:strCache>
                <c:ptCount val="12"/>
                <c:pt idx="0">
                  <c:v>Janeiro</c:v>
                </c:pt>
                <c:pt idx="1">
                  <c:v>Fevereiro</c:v>
                </c:pt>
                <c:pt idx="2">
                  <c:v>Março</c:v>
                </c:pt>
                <c:pt idx="3">
                  <c:v>Abril</c:v>
                </c:pt>
                <c:pt idx="4">
                  <c:v>Maio</c:v>
                </c:pt>
                <c:pt idx="5">
                  <c:v>Junho</c:v>
                </c:pt>
                <c:pt idx="6">
                  <c:v>Julho</c:v>
                </c:pt>
                <c:pt idx="7">
                  <c:v>Agosto</c:v>
                </c:pt>
                <c:pt idx="8">
                  <c:v>Setembro</c:v>
                </c:pt>
                <c:pt idx="9">
                  <c:v>Outubro</c:v>
                </c:pt>
                <c:pt idx="10">
                  <c:v>Novembro</c:v>
                </c:pt>
                <c:pt idx="11">
                  <c:v>Dezembro</c:v>
                </c:pt>
              </c:strCache>
            </c:strRef>
          </c:cat>
          <c:val>
            <c:numRef>
              <c:f>Planilha1!$B$18:$M$18</c:f>
              <c:numCache>
                <c:formatCode>_-* #,##0_-;\-* #,##0_-;_-* "-"??_-;_-@_-</c:formatCode>
                <c:ptCount val="12"/>
                <c:pt idx="0">
                  <c:v>4588.0599999999977</c:v>
                </c:pt>
                <c:pt idx="1">
                  <c:v>-25695.929999999993</c:v>
                </c:pt>
                <c:pt idx="2">
                  <c:v>-26600.540000000037</c:v>
                </c:pt>
                <c:pt idx="3">
                  <c:v>45009.489999999991</c:v>
                </c:pt>
                <c:pt idx="4">
                  <c:v>15353.970000000001</c:v>
                </c:pt>
                <c:pt idx="5">
                  <c:v>27813.600000000006</c:v>
                </c:pt>
                <c:pt idx="6">
                  <c:v>-154.96000000002095</c:v>
                </c:pt>
                <c:pt idx="7">
                  <c:v>18280.079999999987</c:v>
                </c:pt>
                <c:pt idx="8">
                  <c:v>71838.320000000007</c:v>
                </c:pt>
                <c:pt idx="9">
                  <c:v>-1681.5200000000186</c:v>
                </c:pt>
                <c:pt idx="10">
                  <c:v>25552.459999999992</c:v>
                </c:pt>
                <c:pt idx="11">
                  <c:v>-9409.9300000000221</c:v>
                </c:pt>
              </c:numCache>
            </c:numRef>
          </c:val>
          <c:extLst>
            <c:ext xmlns:c16="http://schemas.microsoft.com/office/drawing/2014/chart" uri="{C3380CC4-5D6E-409C-BE32-E72D297353CC}">
              <c16:uniqueId val="{00000002-91B3-4E8E-96AC-C2246F9F0BCD}"/>
            </c:ext>
          </c:extLst>
        </c:ser>
        <c:dLbls>
          <c:showLegendKey val="0"/>
          <c:showVal val="0"/>
          <c:showCatName val="0"/>
          <c:showSerName val="0"/>
          <c:showPercent val="0"/>
          <c:showBubbleSize val="0"/>
        </c:dLbls>
        <c:gapWidth val="150"/>
        <c:shape val="box"/>
        <c:axId val="585140200"/>
        <c:axId val="585139872"/>
        <c:axId val="0"/>
      </c:bar3DChart>
      <c:catAx>
        <c:axId val="5851402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85139872"/>
        <c:crosses val="autoZero"/>
        <c:auto val="1"/>
        <c:lblAlgn val="ctr"/>
        <c:lblOffset val="100"/>
        <c:noMultiLvlLbl val="0"/>
      </c:catAx>
      <c:valAx>
        <c:axId val="585139872"/>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85140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Planilha1!$A$22</c:f>
              <c:strCache>
                <c:ptCount val="1"/>
                <c:pt idx="0">
                  <c:v>RECEITA</c:v>
                </c:pt>
              </c:strCache>
            </c:strRef>
          </c:tx>
          <c:spPr>
            <a:solidFill>
              <a:schemeClr val="accent6">
                <a:tint val="65000"/>
              </a:schemeClr>
            </a:solidFill>
            <a:ln>
              <a:noFill/>
            </a:ln>
            <a:effectLst/>
            <a:sp3d/>
          </c:spPr>
          <c:invertIfNegative val="0"/>
          <c:cat>
            <c:strRef>
              <c:f>Planilha1!$B$9:$M$9</c:f>
              <c:strCache>
                <c:ptCount val="12"/>
                <c:pt idx="0">
                  <c:v>Janeiro</c:v>
                </c:pt>
                <c:pt idx="1">
                  <c:v>Fevereiro</c:v>
                </c:pt>
                <c:pt idx="2">
                  <c:v>Março</c:v>
                </c:pt>
                <c:pt idx="3">
                  <c:v>Abril</c:v>
                </c:pt>
                <c:pt idx="4">
                  <c:v>Maio</c:v>
                </c:pt>
                <c:pt idx="5">
                  <c:v>Junho</c:v>
                </c:pt>
                <c:pt idx="6">
                  <c:v>Julho</c:v>
                </c:pt>
                <c:pt idx="7">
                  <c:v>Agosto</c:v>
                </c:pt>
                <c:pt idx="8">
                  <c:v>Setembro</c:v>
                </c:pt>
                <c:pt idx="9">
                  <c:v>Outubro</c:v>
                </c:pt>
                <c:pt idx="10">
                  <c:v>Novembro</c:v>
                </c:pt>
                <c:pt idx="11">
                  <c:v>Dezembro</c:v>
                </c:pt>
              </c:strCache>
            </c:strRef>
          </c:cat>
          <c:val>
            <c:numRef>
              <c:f>Planilha1!$B$22:$M$22</c:f>
              <c:numCache>
                <c:formatCode>_-* #,##0_-;\-* #,##0_-;_-* "-"??_-;_-@_-</c:formatCode>
                <c:ptCount val="12"/>
                <c:pt idx="0">
                  <c:v>179203.42</c:v>
                </c:pt>
                <c:pt idx="1">
                  <c:v>182148.42</c:v>
                </c:pt>
                <c:pt idx="2">
                  <c:v>172906.33</c:v>
                </c:pt>
                <c:pt idx="3">
                  <c:v>178211.61</c:v>
                </c:pt>
                <c:pt idx="4">
                  <c:v>177660.13</c:v>
                </c:pt>
                <c:pt idx="5">
                  <c:v>177826.53</c:v>
                </c:pt>
                <c:pt idx="6">
                  <c:v>184302.69</c:v>
                </c:pt>
                <c:pt idx="7">
                  <c:v>182456.24</c:v>
                </c:pt>
              </c:numCache>
            </c:numRef>
          </c:val>
          <c:extLst>
            <c:ext xmlns:c16="http://schemas.microsoft.com/office/drawing/2014/chart" uri="{C3380CC4-5D6E-409C-BE32-E72D297353CC}">
              <c16:uniqueId val="{00000000-44F7-4C39-AC90-2425325AC51D}"/>
            </c:ext>
          </c:extLst>
        </c:ser>
        <c:ser>
          <c:idx val="1"/>
          <c:order val="1"/>
          <c:tx>
            <c:strRef>
              <c:f>Planilha1!$A$23</c:f>
              <c:strCache>
                <c:ptCount val="1"/>
                <c:pt idx="0">
                  <c:v>DESPESA</c:v>
                </c:pt>
              </c:strCache>
            </c:strRef>
          </c:tx>
          <c:spPr>
            <a:solidFill>
              <a:schemeClr val="accent6"/>
            </a:solidFill>
            <a:ln>
              <a:noFill/>
            </a:ln>
            <a:effectLst/>
            <a:sp3d/>
          </c:spPr>
          <c:invertIfNegative val="0"/>
          <c:cat>
            <c:strRef>
              <c:f>Planilha1!$B$9:$M$9</c:f>
              <c:strCache>
                <c:ptCount val="12"/>
                <c:pt idx="0">
                  <c:v>Janeiro</c:v>
                </c:pt>
                <c:pt idx="1">
                  <c:v>Fevereiro</c:v>
                </c:pt>
                <c:pt idx="2">
                  <c:v>Março</c:v>
                </c:pt>
                <c:pt idx="3">
                  <c:v>Abril</c:v>
                </c:pt>
                <c:pt idx="4">
                  <c:v>Maio</c:v>
                </c:pt>
                <c:pt idx="5">
                  <c:v>Junho</c:v>
                </c:pt>
                <c:pt idx="6">
                  <c:v>Julho</c:v>
                </c:pt>
                <c:pt idx="7">
                  <c:v>Agosto</c:v>
                </c:pt>
                <c:pt idx="8">
                  <c:v>Setembro</c:v>
                </c:pt>
                <c:pt idx="9">
                  <c:v>Outubro</c:v>
                </c:pt>
                <c:pt idx="10">
                  <c:v>Novembro</c:v>
                </c:pt>
                <c:pt idx="11">
                  <c:v>Dezembro</c:v>
                </c:pt>
              </c:strCache>
            </c:strRef>
          </c:cat>
          <c:val>
            <c:numRef>
              <c:f>Planilha1!$B$23:$M$23</c:f>
              <c:numCache>
                <c:formatCode>_-* #,##0_-;\-* #,##0_-;_-* "-"??_-;_-@_-</c:formatCode>
                <c:ptCount val="12"/>
                <c:pt idx="0">
                  <c:v>180267.18000000002</c:v>
                </c:pt>
                <c:pt idx="1">
                  <c:v>152138.73000000001</c:v>
                </c:pt>
                <c:pt idx="2">
                  <c:v>191502.49000000002</c:v>
                </c:pt>
                <c:pt idx="3">
                  <c:v>176785.71000000002</c:v>
                </c:pt>
                <c:pt idx="4">
                  <c:v>186235.35</c:v>
                </c:pt>
                <c:pt idx="5">
                  <c:v>174528.36000000002</c:v>
                </c:pt>
                <c:pt idx="6">
                  <c:v>178835.06000000003</c:v>
                </c:pt>
                <c:pt idx="7">
                  <c:v>198643.01</c:v>
                </c:pt>
              </c:numCache>
            </c:numRef>
          </c:val>
          <c:extLst>
            <c:ext xmlns:c16="http://schemas.microsoft.com/office/drawing/2014/chart" uri="{C3380CC4-5D6E-409C-BE32-E72D297353CC}">
              <c16:uniqueId val="{00000001-44F7-4C39-AC90-2425325AC51D}"/>
            </c:ext>
          </c:extLst>
        </c:ser>
        <c:ser>
          <c:idx val="2"/>
          <c:order val="2"/>
          <c:tx>
            <c:strRef>
              <c:f>Planilha1!$A$24</c:f>
              <c:strCache>
                <c:ptCount val="1"/>
                <c:pt idx="0">
                  <c:v>SALDO</c:v>
                </c:pt>
              </c:strCache>
            </c:strRef>
          </c:tx>
          <c:spPr>
            <a:solidFill>
              <a:schemeClr val="accent6">
                <a:shade val="65000"/>
              </a:schemeClr>
            </a:solidFill>
            <a:ln>
              <a:noFill/>
            </a:ln>
            <a:effectLst/>
            <a:sp3d/>
          </c:spPr>
          <c:invertIfNegative val="0"/>
          <c:cat>
            <c:strRef>
              <c:f>Planilha1!$B$9:$M$9</c:f>
              <c:strCache>
                <c:ptCount val="12"/>
                <c:pt idx="0">
                  <c:v>Janeiro</c:v>
                </c:pt>
                <c:pt idx="1">
                  <c:v>Fevereiro</c:v>
                </c:pt>
                <c:pt idx="2">
                  <c:v>Março</c:v>
                </c:pt>
                <c:pt idx="3">
                  <c:v>Abril</c:v>
                </c:pt>
                <c:pt idx="4">
                  <c:v>Maio</c:v>
                </c:pt>
                <c:pt idx="5">
                  <c:v>Junho</c:v>
                </c:pt>
                <c:pt idx="6">
                  <c:v>Julho</c:v>
                </c:pt>
                <c:pt idx="7">
                  <c:v>Agosto</c:v>
                </c:pt>
                <c:pt idx="8">
                  <c:v>Setembro</c:v>
                </c:pt>
                <c:pt idx="9">
                  <c:v>Outubro</c:v>
                </c:pt>
                <c:pt idx="10">
                  <c:v>Novembro</c:v>
                </c:pt>
                <c:pt idx="11">
                  <c:v>Dezembro</c:v>
                </c:pt>
              </c:strCache>
            </c:strRef>
          </c:cat>
          <c:val>
            <c:numRef>
              <c:f>Planilha1!$B$24:$M$24</c:f>
              <c:numCache>
                <c:formatCode>_-* #,##0_-;\-* #,##0_-;_-* "-"??_-;_-@_-</c:formatCode>
                <c:ptCount val="12"/>
                <c:pt idx="0">
                  <c:v>-1063.7600000000093</c:v>
                </c:pt>
                <c:pt idx="1">
                  <c:v>30009.690000000002</c:v>
                </c:pt>
                <c:pt idx="2">
                  <c:v>-18596.160000000033</c:v>
                </c:pt>
                <c:pt idx="3">
                  <c:v>1425.8999999999651</c:v>
                </c:pt>
                <c:pt idx="4">
                  <c:v>-8575.2200000000012</c:v>
                </c:pt>
                <c:pt idx="5">
                  <c:v>3298.1699999999837</c:v>
                </c:pt>
                <c:pt idx="6">
                  <c:v>5467.6299999999756</c:v>
                </c:pt>
                <c:pt idx="7">
                  <c:v>-16186.770000000019</c:v>
                </c:pt>
                <c:pt idx="8">
                  <c:v>0</c:v>
                </c:pt>
                <c:pt idx="9">
                  <c:v>0</c:v>
                </c:pt>
                <c:pt idx="10">
                  <c:v>0</c:v>
                </c:pt>
                <c:pt idx="11">
                  <c:v>0</c:v>
                </c:pt>
              </c:numCache>
            </c:numRef>
          </c:val>
          <c:extLst>
            <c:ext xmlns:c16="http://schemas.microsoft.com/office/drawing/2014/chart" uri="{C3380CC4-5D6E-409C-BE32-E72D297353CC}">
              <c16:uniqueId val="{00000002-44F7-4C39-AC90-2425325AC51D}"/>
            </c:ext>
          </c:extLst>
        </c:ser>
        <c:dLbls>
          <c:showLegendKey val="0"/>
          <c:showVal val="0"/>
          <c:showCatName val="0"/>
          <c:showSerName val="0"/>
          <c:showPercent val="0"/>
          <c:showBubbleSize val="0"/>
        </c:dLbls>
        <c:gapWidth val="150"/>
        <c:shape val="box"/>
        <c:axId val="528930368"/>
        <c:axId val="528927088"/>
        <c:axId val="0"/>
      </c:bar3DChart>
      <c:catAx>
        <c:axId val="5289303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28927088"/>
        <c:crosses val="autoZero"/>
        <c:auto val="1"/>
        <c:lblAlgn val="ctr"/>
        <c:lblOffset val="100"/>
        <c:noMultiLvlLbl val="0"/>
      </c:catAx>
      <c:valAx>
        <c:axId val="528927088"/>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28930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Planilha1!$A$28</c:f>
              <c:strCache>
                <c:ptCount val="1"/>
                <c:pt idx="0">
                  <c:v>RECEITA</c:v>
                </c:pt>
              </c:strCache>
            </c:strRef>
          </c:tx>
          <c:spPr>
            <a:solidFill>
              <a:schemeClr val="accent3">
                <a:tint val="65000"/>
              </a:schemeClr>
            </a:solidFill>
            <a:ln>
              <a:noFill/>
            </a:ln>
            <a:effectLst/>
          </c:spPr>
          <c:invertIfNegative val="0"/>
          <c:cat>
            <c:numRef>
              <c:f>Planilha1!$B$27:$E$27</c:f>
              <c:numCache>
                <c:formatCode>General</c:formatCode>
                <c:ptCount val="4"/>
                <c:pt idx="0">
                  <c:v>2016</c:v>
                </c:pt>
                <c:pt idx="1">
                  <c:v>2017</c:v>
                </c:pt>
                <c:pt idx="2">
                  <c:v>2018</c:v>
                </c:pt>
                <c:pt idx="3">
                  <c:v>2019</c:v>
                </c:pt>
              </c:numCache>
            </c:numRef>
          </c:cat>
          <c:val>
            <c:numRef>
              <c:f>Planilha1!$B$28:$E$28</c:f>
              <c:numCache>
                <c:formatCode>_-* #,##0_-;\-* #,##0_-;_-* "-"??_-;_-@_-</c:formatCode>
                <c:ptCount val="4"/>
                <c:pt idx="0">
                  <c:v>1201633.5699999998</c:v>
                </c:pt>
                <c:pt idx="1">
                  <c:v>3135605.8899999997</c:v>
                </c:pt>
                <c:pt idx="2">
                  <c:v>5384909.7899999991</c:v>
                </c:pt>
                <c:pt idx="3">
                  <c:v>6819625.1599999992</c:v>
                </c:pt>
              </c:numCache>
            </c:numRef>
          </c:val>
          <c:extLst>
            <c:ext xmlns:c16="http://schemas.microsoft.com/office/drawing/2014/chart" uri="{C3380CC4-5D6E-409C-BE32-E72D297353CC}">
              <c16:uniqueId val="{00000000-54E0-4D13-B381-DAF7DB43F699}"/>
            </c:ext>
          </c:extLst>
        </c:ser>
        <c:ser>
          <c:idx val="1"/>
          <c:order val="1"/>
          <c:tx>
            <c:strRef>
              <c:f>Planilha1!$A$29</c:f>
              <c:strCache>
                <c:ptCount val="1"/>
                <c:pt idx="0">
                  <c:v>INADIMPLÊNCIA</c:v>
                </c:pt>
              </c:strCache>
            </c:strRef>
          </c:tx>
          <c:spPr>
            <a:solidFill>
              <a:schemeClr val="accent3"/>
            </a:solidFill>
            <a:ln>
              <a:noFill/>
            </a:ln>
            <a:effectLst/>
          </c:spPr>
          <c:invertIfNegative val="0"/>
          <c:cat>
            <c:numRef>
              <c:f>Planilha1!$B$27:$E$27</c:f>
              <c:numCache>
                <c:formatCode>General</c:formatCode>
                <c:ptCount val="4"/>
                <c:pt idx="0">
                  <c:v>2016</c:v>
                </c:pt>
                <c:pt idx="1">
                  <c:v>2017</c:v>
                </c:pt>
                <c:pt idx="2">
                  <c:v>2018</c:v>
                </c:pt>
                <c:pt idx="3">
                  <c:v>2019</c:v>
                </c:pt>
              </c:numCache>
            </c:numRef>
          </c:cat>
          <c:val>
            <c:numRef>
              <c:f>Planilha1!$B$29:$E$29</c:f>
              <c:numCache>
                <c:formatCode>_-* #,##0_-;\-* #,##0_-;_-* "-"??_-;_-@_-</c:formatCode>
                <c:ptCount val="4"/>
                <c:pt idx="0">
                  <c:v>347633.79</c:v>
                </c:pt>
                <c:pt idx="1">
                  <c:v>644847.77</c:v>
                </c:pt>
                <c:pt idx="2">
                  <c:v>856655.35</c:v>
                </c:pt>
                <c:pt idx="3">
                  <c:v>1031225.49</c:v>
                </c:pt>
              </c:numCache>
            </c:numRef>
          </c:val>
          <c:extLst>
            <c:ext xmlns:c16="http://schemas.microsoft.com/office/drawing/2014/chart" uri="{C3380CC4-5D6E-409C-BE32-E72D297353CC}">
              <c16:uniqueId val="{00000001-54E0-4D13-B381-DAF7DB43F699}"/>
            </c:ext>
          </c:extLst>
        </c:ser>
        <c:dLbls>
          <c:showLegendKey val="0"/>
          <c:showVal val="0"/>
          <c:showCatName val="0"/>
          <c:showSerName val="0"/>
          <c:showPercent val="0"/>
          <c:showBubbleSize val="0"/>
        </c:dLbls>
        <c:gapWidth val="150"/>
        <c:axId val="579198088"/>
        <c:axId val="579198416"/>
      </c:barChart>
      <c:lineChart>
        <c:grouping val="standard"/>
        <c:varyColors val="0"/>
        <c:ser>
          <c:idx val="2"/>
          <c:order val="2"/>
          <c:tx>
            <c:v>%</c:v>
          </c:tx>
          <c:spPr>
            <a:ln w="28575" cap="rnd">
              <a:solidFill>
                <a:schemeClr val="accent3">
                  <a:shade val="65000"/>
                </a:schemeClr>
              </a:solidFill>
              <a:round/>
            </a:ln>
            <a:effectLst/>
          </c:spPr>
          <c:marker>
            <c:symbol val="none"/>
          </c:marker>
          <c:val>
            <c:numRef>
              <c:f>Planilha1!$B$30:$E$30</c:f>
              <c:numCache>
                <c:formatCode>0.00%</c:formatCode>
                <c:ptCount val="4"/>
                <c:pt idx="0">
                  <c:v>0.28930099714174934</c:v>
                </c:pt>
                <c:pt idx="1">
                  <c:v>0.20565332271397158</c:v>
                </c:pt>
                <c:pt idx="2">
                  <c:v>0.15908443844144696</c:v>
                </c:pt>
                <c:pt idx="3">
                  <c:v>0.15121439460464425</c:v>
                </c:pt>
              </c:numCache>
            </c:numRef>
          </c:val>
          <c:smooth val="0"/>
          <c:extLst>
            <c:ext xmlns:c16="http://schemas.microsoft.com/office/drawing/2014/chart" uri="{C3380CC4-5D6E-409C-BE32-E72D297353CC}">
              <c16:uniqueId val="{00000002-54E0-4D13-B381-DAF7DB43F699}"/>
            </c:ext>
          </c:extLst>
        </c:ser>
        <c:dLbls>
          <c:showLegendKey val="0"/>
          <c:showVal val="0"/>
          <c:showCatName val="0"/>
          <c:showSerName val="0"/>
          <c:showPercent val="0"/>
          <c:showBubbleSize val="0"/>
        </c:dLbls>
        <c:marker val="1"/>
        <c:smooth val="0"/>
        <c:axId val="901580144"/>
        <c:axId val="901571944"/>
      </c:lineChart>
      <c:catAx>
        <c:axId val="5791980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crossAx val="579198416"/>
        <c:crosses val="autoZero"/>
        <c:auto val="1"/>
        <c:lblAlgn val="ctr"/>
        <c:lblOffset val="100"/>
        <c:noMultiLvlLbl val="0"/>
      </c:catAx>
      <c:valAx>
        <c:axId val="579198416"/>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crossAx val="579198088"/>
        <c:crosses val="autoZero"/>
        <c:crossBetween val="between"/>
      </c:valAx>
      <c:valAx>
        <c:axId val="901571944"/>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crossAx val="901580144"/>
        <c:crosses val="max"/>
        <c:crossBetween val="between"/>
      </c:valAx>
      <c:catAx>
        <c:axId val="901580144"/>
        <c:scaling>
          <c:orientation val="minMax"/>
        </c:scaling>
        <c:delete val="1"/>
        <c:axPos val="b"/>
        <c:majorTickMark val="out"/>
        <c:minorTickMark val="none"/>
        <c:tickLblPos val="nextTo"/>
        <c:crossAx val="901571944"/>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pt-BR"/>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pt-B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2016</c:v>
          </c:tx>
          <c:spPr>
            <a:solidFill>
              <a:schemeClr val="accent6">
                <a:tint val="58000"/>
              </a:schemeClr>
            </a:solidFill>
            <a:ln>
              <a:noFill/>
            </a:ln>
            <a:effectLst/>
            <a:sp3d/>
          </c:spPr>
          <c:invertIfNegative val="0"/>
          <c:cat>
            <c:strRef>
              <c:f>TOTAL!$E$16:$E$27</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TOTAL!$C$3:$C$14</c:f>
              <c:numCache>
                <c:formatCode>General</c:formatCode>
                <c:ptCount val="12"/>
                <c:pt idx="0">
                  <c:v>0</c:v>
                </c:pt>
                <c:pt idx="1">
                  <c:v>0</c:v>
                </c:pt>
                <c:pt idx="2">
                  <c:v>0</c:v>
                </c:pt>
                <c:pt idx="3">
                  <c:v>0</c:v>
                </c:pt>
                <c:pt idx="4">
                  <c:v>0</c:v>
                </c:pt>
                <c:pt idx="5">
                  <c:v>0</c:v>
                </c:pt>
                <c:pt idx="6">
                  <c:v>0</c:v>
                </c:pt>
                <c:pt idx="7">
                  <c:v>0</c:v>
                </c:pt>
                <c:pt idx="8">
                  <c:v>0</c:v>
                </c:pt>
                <c:pt idx="9" formatCode="_-* #,##0_-;\-* #,##0_-;_-* &quot;-&quot;??_-;_-@_-">
                  <c:v>1426.6110000000001</c:v>
                </c:pt>
                <c:pt idx="10" formatCode="_-* #,##0_-;\-* #,##0_-;_-* &quot;-&quot;??_-;_-@_-">
                  <c:v>1741.3049999999998</c:v>
                </c:pt>
                <c:pt idx="11" formatCode="_-* #,##0_-;\-* #,##0_-;_-* &quot;-&quot;??_-;_-@_-">
                  <c:v>2767.0260000000003</c:v>
                </c:pt>
              </c:numCache>
            </c:numRef>
          </c:val>
          <c:extLst>
            <c:ext xmlns:c16="http://schemas.microsoft.com/office/drawing/2014/chart" uri="{C3380CC4-5D6E-409C-BE32-E72D297353CC}">
              <c16:uniqueId val="{00000000-7CBB-425D-AD7C-844A8944E019}"/>
            </c:ext>
          </c:extLst>
        </c:ser>
        <c:ser>
          <c:idx val="1"/>
          <c:order val="1"/>
          <c:tx>
            <c:v>2017</c:v>
          </c:tx>
          <c:spPr>
            <a:solidFill>
              <a:schemeClr val="accent6">
                <a:tint val="86000"/>
              </a:schemeClr>
            </a:solidFill>
            <a:ln>
              <a:noFill/>
            </a:ln>
            <a:effectLst/>
            <a:sp3d/>
          </c:spPr>
          <c:invertIfNegative val="0"/>
          <c:cat>
            <c:strRef>
              <c:f>TOTAL!$E$16:$E$27</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TOTAL!$C$15:$C$26</c:f>
              <c:numCache>
                <c:formatCode>_-* #,##0_-;\-* #,##0_-;_-* "-"??_-;_-@_-</c:formatCode>
                <c:ptCount val="12"/>
                <c:pt idx="0">
                  <c:v>3330.5280000000002</c:v>
                </c:pt>
                <c:pt idx="1">
                  <c:v>1580.5818000000002</c:v>
                </c:pt>
                <c:pt idx="2">
                  <c:v>1843.4207999999996</c:v>
                </c:pt>
                <c:pt idx="3">
                  <c:v>4179.4679999999998</c:v>
                </c:pt>
                <c:pt idx="4">
                  <c:v>4145.9406000000008</c:v>
                </c:pt>
                <c:pt idx="5">
                  <c:v>3270.3152999999998</c:v>
                </c:pt>
                <c:pt idx="6">
                  <c:v>4816.9071000000004</c:v>
                </c:pt>
                <c:pt idx="7">
                  <c:v>5021.1320999999989</c:v>
                </c:pt>
                <c:pt idx="8">
                  <c:v>3612.5924999999997</c:v>
                </c:pt>
                <c:pt idx="9">
                  <c:v>8660.9892</c:v>
                </c:pt>
                <c:pt idx="10">
                  <c:v>7392.0365999999995</c:v>
                </c:pt>
                <c:pt idx="11">
                  <c:v>8475.1655999999984</c:v>
                </c:pt>
              </c:numCache>
            </c:numRef>
          </c:val>
          <c:extLst>
            <c:ext xmlns:c16="http://schemas.microsoft.com/office/drawing/2014/chart" uri="{C3380CC4-5D6E-409C-BE32-E72D297353CC}">
              <c16:uniqueId val="{00000001-7CBB-425D-AD7C-844A8944E019}"/>
            </c:ext>
          </c:extLst>
        </c:ser>
        <c:ser>
          <c:idx val="2"/>
          <c:order val="2"/>
          <c:tx>
            <c:v>2018</c:v>
          </c:tx>
          <c:spPr>
            <a:solidFill>
              <a:schemeClr val="accent6">
                <a:shade val="86000"/>
              </a:schemeClr>
            </a:solidFill>
            <a:ln>
              <a:noFill/>
            </a:ln>
            <a:effectLst/>
            <a:sp3d/>
          </c:spPr>
          <c:invertIfNegative val="0"/>
          <c:cat>
            <c:strRef>
              <c:f>TOTAL!$E$16:$E$27</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TOTAL!$C$27:$C$38</c:f>
              <c:numCache>
                <c:formatCode>_-* #,##0_-;\-* #,##0_-;_-* "-"??_-;_-@_-</c:formatCode>
                <c:ptCount val="12"/>
                <c:pt idx="0">
                  <c:v>4478.2925999999998</c:v>
                </c:pt>
                <c:pt idx="1">
                  <c:v>5252.0481</c:v>
                </c:pt>
                <c:pt idx="2">
                  <c:v>3020.3333999999991</c:v>
                </c:pt>
                <c:pt idx="3">
                  <c:v>3008.6082000000001</c:v>
                </c:pt>
                <c:pt idx="4">
                  <c:v>2811.11</c:v>
                </c:pt>
                <c:pt idx="5">
                  <c:v>8462.2000000000007</c:v>
                </c:pt>
                <c:pt idx="6">
                  <c:v>9807.0300000000007</c:v>
                </c:pt>
                <c:pt idx="7">
                  <c:v>7830.39</c:v>
                </c:pt>
                <c:pt idx="8">
                  <c:v>17783.537499999999</c:v>
                </c:pt>
                <c:pt idx="9">
                  <c:v>5087.0217000000002</c:v>
                </c:pt>
                <c:pt idx="10">
                  <c:v>8501.2574499999992</c:v>
                </c:pt>
                <c:pt idx="11">
                  <c:v>3777.1320000000001</c:v>
                </c:pt>
              </c:numCache>
            </c:numRef>
          </c:val>
          <c:extLst>
            <c:ext xmlns:c16="http://schemas.microsoft.com/office/drawing/2014/chart" uri="{C3380CC4-5D6E-409C-BE32-E72D297353CC}">
              <c16:uniqueId val="{00000002-7CBB-425D-AD7C-844A8944E019}"/>
            </c:ext>
          </c:extLst>
        </c:ser>
        <c:ser>
          <c:idx val="3"/>
          <c:order val="3"/>
          <c:tx>
            <c:v>2019</c:v>
          </c:tx>
          <c:spPr>
            <a:solidFill>
              <a:schemeClr val="accent6">
                <a:shade val="58000"/>
              </a:schemeClr>
            </a:solidFill>
            <a:ln>
              <a:noFill/>
            </a:ln>
            <a:effectLst/>
            <a:sp3d/>
          </c:spPr>
          <c:invertIfNegative val="0"/>
          <c:cat>
            <c:strRef>
              <c:f>TOTAL!$E$16:$E$27</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TOTAL!$C$39:$C$50</c:f>
              <c:numCache>
                <c:formatCode>_-* #,##0_-;\-* #,##0_-;_-* "-"??_-;_-@_-</c:formatCode>
                <c:ptCount val="12"/>
                <c:pt idx="0">
                  <c:v>7946.2004999999999</c:v>
                </c:pt>
                <c:pt idx="1">
                  <c:v>3674.2392</c:v>
                </c:pt>
                <c:pt idx="2">
                  <c:v>4770.5954999999976</c:v>
                </c:pt>
                <c:pt idx="3">
                  <c:v>3343.3508999999999</c:v>
                </c:pt>
                <c:pt idx="4">
                  <c:v>2778.0941999999995</c:v>
                </c:pt>
                <c:pt idx="5">
                  <c:v>8266.635650000002</c:v>
                </c:pt>
                <c:pt idx="6">
                  <c:v>7285.0015000000003</c:v>
                </c:pt>
                <c:pt idx="7">
                  <c:v>7066</c:v>
                </c:pt>
              </c:numCache>
            </c:numRef>
          </c:val>
          <c:extLst>
            <c:ext xmlns:c16="http://schemas.microsoft.com/office/drawing/2014/chart" uri="{C3380CC4-5D6E-409C-BE32-E72D297353CC}">
              <c16:uniqueId val="{00000003-7CBB-425D-AD7C-844A8944E019}"/>
            </c:ext>
          </c:extLst>
        </c:ser>
        <c:dLbls>
          <c:showLegendKey val="0"/>
          <c:showVal val="0"/>
          <c:showCatName val="0"/>
          <c:showSerName val="0"/>
          <c:showPercent val="0"/>
          <c:showBubbleSize val="0"/>
        </c:dLbls>
        <c:gapWidth val="150"/>
        <c:shape val="box"/>
        <c:axId val="774475752"/>
        <c:axId val="774473128"/>
        <c:axId val="0"/>
      </c:bar3DChart>
      <c:catAx>
        <c:axId val="7744757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t-BR"/>
          </a:p>
        </c:txPr>
        <c:crossAx val="774473128"/>
        <c:crosses val="autoZero"/>
        <c:auto val="1"/>
        <c:lblAlgn val="ctr"/>
        <c:lblOffset val="100"/>
        <c:noMultiLvlLbl val="0"/>
      </c:catAx>
      <c:valAx>
        <c:axId val="774473128"/>
        <c:scaling>
          <c:orientation val="minMax"/>
        </c:scaling>
        <c:delete val="1"/>
        <c:axPos val="l"/>
        <c:numFmt formatCode="General" sourceLinked="1"/>
        <c:majorTickMark val="none"/>
        <c:minorTickMark val="none"/>
        <c:tickLblPos val="nextTo"/>
        <c:crossAx val="7744757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pt-BR"/>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pt-B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2016</c:v>
          </c:tx>
          <c:spPr>
            <a:solidFill>
              <a:schemeClr val="accent6">
                <a:tint val="58000"/>
              </a:schemeClr>
            </a:solidFill>
            <a:ln>
              <a:noFill/>
            </a:ln>
            <a:effectLst/>
            <a:sp3d/>
          </c:spPr>
          <c:invertIfNegative val="0"/>
          <c:cat>
            <c:strRef>
              <c:f>Planilha1!$A$5:$A$17</c:f>
              <c:strCache>
                <c:ptCount val="13"/>
                <c:pt idx="0">
                  <c:v>Jan</c:v>
                </c:pt>
                <c:pt idx="1">
                  <c:v>Fev</c:v>
                </c:pt>
                <c:pt idx="2">
                  <c:v>Mar</c:v>
                </c:pt>
                <c:pt idx="3">
                  <c:v>Abr</c:v>
                </c:pt>
                <c:pt idx="4">
                  <c:v>Mai</c:v>
                </c:pt>
                <c:pt idx="5">
                  <c:v>Jun</c:v>
                </c:pt>
                <c:pt idx="6">
                  <c:v>Jul</c:v>
                </c:pt>
                <c:pt idx="7">
                  <c:v>Ago</c:v>
                </c:pt>
                <c:pt idx="8">
                  <c:v>Set</c:v>
                </c:pt>
                <c:pt idx="9">
                  <c:v>Out</c:v>
                </c:pt>
                <c:pt idx="10">
                  <c:v>Nov</c:v>
                </c:pt>
                <c:pt idx="11">
                  <c:v>Dez</c:v>
                </c:pt>
                <c:pt idx="12">
                  <c:v>Méd</c:v>
                </c:pt>
              </c:strCache>
            </c:strRef>
          </c:cat>
          <c:val>
            <c:numRef>
              <c:f>Planilha1!$H$28:$H$40</c:f>
              <c:numCache>
                <c:formatCode>0.00</c:formatCode>
                <c:ptCount val="13"/>
                <c:pt idx="0">
                  <c:v>0</c:v>
                </c:pt>
                <c:pt idx="1">
                  <c:v>0</c:v>
                </c:pt>
                <c:pt idx="2">
                  <c:v>0</c:v>
                </c:pt>
                <c:pt idx="3">
                  <c:v>0</c:v>
                </c:pt>
                <c:pt idx="4">
                  <c:v>0</c:v>
                </c:pt>
                <c:pt idx="5">
                  <c:v>0</c:v>
                </c:pt>
                <c:pt idx="6">
                  <c:v>0</c:v>
                </c:pt>
                <c:pt idx="7">
                  <c:v>0</c:v>
                </c:pt>
                <c:pt idx="8">
                  <c:v>0</c:v>
                </c:pt>
                <c:pt idx="9">
                  <c:v>338.74789915966386</c:v>
                </c:pt>
                <c:pt idx="10">
                  <c:v>272.14293103448279</c:v>
                </c:pt>
                <c:pt idx="11">
                  <c:v>375.91221402214023</c:v>
                </c:pt>
                <c:pt idx="12">
                  <c:v>328.93434807209564</c:v>
                </c:pt>
              </c:numCache>
            </c:numRef>
          </c:val>
          <c:extLst>
            <c:ext xmlns:c16="http://schemas.microsoft.com/office/drawing/2014/chart" uri="{C3380CC4-5D6E-409C-BE32-E72D297353CC}">
              <c16:uniqueId val="{00000000-1C61-472E-BF50-C1FFB82CD60D}"/>
            </c:ext>
          </c:extLst>
        </c:ser>
        <c:ser>
          <c:idx val="1"/>
          <c:order val="1"/>
          <c:tx>
            <c:v>2018</c:v>
          </c:tx>
          <c:spPr>
            <a:solidFill>
              <a:schemeClr val="accent6">
                <a:tint val="86000"/>
              </a:schemeClr>
            </a:solidFill>
            <a:ln>
              <a:noFill/>
            </a:ln>
            <a:effectLst/>
            <a:sp3d/>
          </c:spPr>
          <c:invertIfNegative val="0"/>
          <c:cat>
            <c:strRef>
              <c:f>Planilha1!$A$5:$A$17</c:f>
              <c:strCache>
                <c:ptCount val="13"/>
                <c:pt idx="0">
                  <c:v>Jan</c:v>
                </c:pt>
                <c:pt idx="1">
                  <c:v>Fev</c:v>
                </c:pt>
                <c:pt idx="2">
                  <c:v>Mar</c:v>
                </c:pt>
                <c:pt idx="3">
                  <c:v>Abr</c:v>
                </c:pt>
                <c:pt idx="4">
                  <c:v>Mai</c:v>
                </c:pt>
                <c:pt idx="5">
                  <c:v>Jun</c:v>
                </c:pt>
                <c:pt idx="6">
                  <c:v>Jul</c:v>
                </c:pt>
                <c:pt idx="7">
                  <c:v>Ago</c:v>
                </c:pt>
                <c:pt idx="8">
                  <c:v>Set</c:v>
                </c:pt>
                <c:pt idx="9">
                  <c:v>Out</c:v>
                </c:pt>
                <c:pt idx="10">
                  <c:v>Nov</c:v>
                </c:pt>
                <c:pt idx="11">
                  <c:v>Dez</c:v>
                </c:pt>
                <c:pt idx="12">
                  <c:v>Méd</c:v>
                </c:pt>
              </c:strCache>
            </c:strRef>
          </c:cat>
          <c:val>
            <c:numRef>
              <c:f>Planilha1!$F$28:$F$40</c:f>
              <c:numCache>
                <c:formatCode>0.00</c:formatCode>
                <c:ptCount val="13"/>
                <c:pt idx="0">
                  <c:v>253.52988764044943</c:v>
                </c:pt>
                <c:pt idx="1">
                  <c:v>285.20053078556265</c:v>
                </c:pt>
                <c:pt idx="2">
                  <c:v>213.72402035623409</c:v>
                </c:pt>
                <c:pt idx="3">
                  <c:v>242.06043280182232</c:v>
                </c:pt>
                <c:pt idx="4">
                  <c:v>221.94395133256083</c:v>
                </c:pt>
                <c:pt idx="5">
                  <c:v>358.21073359073358</c:v>
                </c:pt>
                <c:pt idx="6">
                  <c:v>386.82219023779726</c:v>
                </c:pt>
                <c:pt idx="7">
                  <c:v>314.36592334494776</c:v>
                </c:pt>
                <c:pt idx="8">
                  <c:v>242.18555895865239</c:v>
                </c:pt>
                <c:pt idx="9">
                  <c:v>270.63540139616055</c:v>
                </c:pt>
                <c:pt idx="10">
                  <c:v>263.30024072216651</c:v>
                </c:pt>
                <c:pt idx="11">
                  <c:v>323.33047970479703</c:v>
                </c:pt>
                <c:pt idx="12">
                  <c:v>284.48220876126345</c:v>
                </c:pt>
              </c:numCache>
            </c:numRef>
          </c:val>
          <c:extLst>
            <c:ext xmlns:c16="http://schemas.microsoft.com/office/drawing/2014/chart" uri="{C3380CC4-5D6E-409C-BE32-E72D297353CC}">
              <c16:uniqueId val="{00000001-1C61-472E-BF50-C1FFB82CD60D}"/>
            </c:ext>
          </c:extLst>
        </c:ser>
        <c:ser>
          <c:idx val="2"/>
          <c:order val="2"/>
          <c:tx>
            <c:v>2017</c:v>
          </c:tx>
          <c:spPr>
            <a:solidFill>
              <a:schemeClr val="accent6">
                <a:shade val="86000"/>
              </a:schemeClr>
            </a:solidFill>
            <a:ln>
              <a:noFill/>
            </a:ln>
            <a:effectLst/>
            <a:sp3d/>
          </c:spPr>
          <c:invertIfNegative val="0"/>
          <c:cat>
            <c:strRef>
              <c:f>Planilha1!$A$5:$A$17</c:f>
              <c:strCache>
                <c:ptCount val="13"/>
                <c:pt idx="0">
                  <c:v>Jan</c:v>
                </c:pt>
                <c:pt idx="1">
                  <c:v>Fev</c:v>
                </c:pt>
                <c:pt idx="2">
                  <c:v>Mar</c:v>
                </c:pt>
                <c:pt idx="3">
                  <c:v>Abr</c:v>
                </c:pt>
                <c:pt idx="4">
                  <c:v>Mai</c:v>
                </c:pt>
                <c:pt idx="5">
                  <c:v>Jun</c:v>
                </c:pt>
                <c:pt idx="6">
                  <c:v>Jul</c:v>
                </c:pt>
                <c:pt idx="7">
                  <c:v>Ago</c:v>
                </c:pt>
                <c:pt idx="8">
                  <c:v>Set</c:v>
                </c:pt>
                <c:pt idx="9">
                  <c:v>Out</c:v>
                </c:pt>
                <c:pt idx="10">
                  <c:v>Nov</c:v>
                </c:pt>
                <c:pt idx="11">
                  <c:v>Dez</c:v>
                </c:pt>
                <c:pt idx="12">
                  <c:v>Méd</c:v>
                </c:pt>
              </c:strCache>
            </c:strRef>
          </c:cat>
          <c:val>
            <c:numRef>
              <c:f>Planilha1!$D$28:$D$40</c:f>
              <c:numCache>
                <c:formatCode>0.00</c:formatCode>
                <c:ptCount val="13"/>
                <c:pt idx="0">
                  <c:v>257.18401337792642</c:v>
                </c:pt>
                <c:pt idx="1">
                  <c:v>337.27900917431191</c:v>
                </c:pt>
                <c:pt idx="2">
                  <c:v>307.57529722589169</c:v>
                </c:pt>
                <c:pt idx="3">
                  <c:v>334.81413662239089</c:v>
                </c:pt>
                <c:pt idx="4">
                  <c:v>309.64752988047809</c:v>
                </c:pt>
                <c:pt idx="5">
                  <c:v>368.00252206809586</c:v>
                </c:pt>
                <c:pt idx="6">
                  <c:v>356.18064785788926</c:v>
                </c:pt>
                <c:pt idx="7">
                  <c:v>284.61143730886852</c:v>
                </c:pt>
                <c:pt idx="8">
                  <c:v>341.80319778188539</c:v>
                </c:pt>
                <c:pt idx="9">
                  <c:v>345.29569411764709</c:v>
                </c:pt>
                <c:pt idx="10">
                  <c:v>328.37636521739131</c:v>
                </c:pt>
                <c:pt idx="11">
                  <c:v>322.40461355529135</c:v>
                </c:pt>
                <c:pt idx="12">
                  <c:v>319.41182418948159</c:v>
                </c:pt>
              </c:numCache>
            </c:numRef>
          </c:val>
          <c:extLst>
            <c:ext xmlns:c16="http://schemas.microsoft.com/office/drawing/2014/chart" uri="{C3380CC4-5D6E-409C-BE32-E72D297353CC}">
              <c16:uniqueId val="{00000002-1C61-472E-BF50-C1FFB82CD60D}"/>
            </c:ext>
          </c:extLst>
        </c:ser>
        <c:ser>
          <c:idx val="3"/>
          <c:order val="3"/>
          <c:tx>
            <c:v>2019</c:v>
          </c:tx>
          <c:spPr>
            <a:solidFill>
              <a:schemeClr val="accent6">
                <a:shade val="58000"/>
              </a:schemeClr>
            </a:solidFill>
            <a:ln>
              <a:noFill/>
            </a:ln>
            <a:effectLst/>
            <a:sp3d/>
          </c:spPr>
          <c:invertIfNegative val="0"/>
          <c:cat>
            <c:strRef>
              <c:f>Planilha1!$A$5:$A$17</c:f>
              <c:strCache>
                <c:ptCount val="13"/>
                <c:pt idx="0">
                  <c:v>Jan</c:v>
                </c:pt>
                <c:pt idx="1">
                  <c:v>Fev</c:v>
                </c:pt>
                <c:pt idx="2">
                  <c:v>Mar</c:v>
                </c:pt>
                <c:pt idx="3">
                  <c:v>Abr</c:v>
                </c:pt>
                <c:pt idx="4">
                  <c:v>Mai</c:v>
                </c:pt>
                <c:pt idx="5">
                  <c:v>Jun</c:v>
                </c:pt>
                <c:pt idx="6">
                  <c:v>Jul</c:v>
                </c:pt>
                <c:pt idx="7">
                  <c:v>Ago</c:v>
                </c:pt>
                <c:pt idx="8">
                  <c:v>Set</c:v>
                </c:pt>
                <c:pt idx="9">
                  <c:v>Out</c:v>
                </c:pt>
                <c:pt idx="10">
                  <c:v>Nov</c:v>
                </c:pt>
                <c:pt idx="11">
                  <c:v>Dez</c:v>
                </c:pt>
                <c:pt idx="12">
                  <c:v>Méd</c:v>
                </c:pt>
              </c:strCache>
            </c:strRef>
          </c:cat>
          <c:val>
            <c:numRef>
              <c:f>Planilha1!$B$28:$B$40</c:f>
              <c:numCache>
                <c:formatCode>0.00</c:formatCode>
                <c:ptCount val="13"/>
                <c:pt idx="0">
                  <c:v>276.0735763546798</c:v>
                </c:pt>
                <c:pt idx="1">
                  <c:v>317.64592255125285</c:v>
                </c:pt>
                <c:pt idx="2">
                  <c:v>346.69387530562352</c:v>
                </c:pt>
                <c:pt idx="3">
                  <c:v>342.81729071537291</c:v>
                </c:pt>
                <c:pt idx="4">
                  <c:v>296.50375609756099</c:v>
                </c:pt>
                <c:pt idx="5">
                  <c:v>344.59061320754716</c:v>
                </c:pt>
                <c:pt idx="6">
                  <c:v>338.4850956937799</c:v>
                </c:pt>
                <c:pt idx="7">
                  <c:v>324.98574923547397</c:v>
                </c:pt>
                <c:pt idx="12">
                  <c:v>323.47448489516142</c:v>
                </c:pt>
              </c:numCache>
            </c:numRef>
          </c:val>
          <c:extLst>
            <c:ext xmlns:c16="http://schemas.microsoft.com/office/drawing/2014/chart" uri="{C3380CC4-5D6E-409C-BE32-E72D297353CC}">
              <c16:uniqueId val="{00000003-1C61-472E-BF50-C1FFB82CD60D}"/>
            </c:ext>
          </c:extLst>
        </c:ser>
        <c:dLbls>
          <c:showLegendKey val="0"/>
          <c:showVal val="0"/>
          <c:showCatName val="0"/>
          <c:showSerName val="0"/>
          <c:showPercent val="0"/>
          <c:showBubbleSize val="0"/>
        </c:dLbls>
        <c:gapWidth val="150"/>
        <c:shape val="box"/>
        <c:axId val="540458072"/>
        <c:axId val="540462336"/>
        <c:axId val="0"/>
      </c:bar3DChart>
      <c:catAx>
        <c:axId val="5404580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crossAx val="540462336"/>
        <c:crosses val="autoZero"/>
        <c:auto val="1"/>
        <c:lblAlgn val="ctr"/>
        <c:lblOffset val="100"/>
        <c:noMultiLvlLbl val="0"/>
      </c:catAx>
      <c:valAx>
        <c:axId val="5404623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crossAx val="5404580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pt-BR"/>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pt-B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2016</c:v>
          </c:tx>
          <c:spPr>
            <a:solidFill>
              <a:schemeClr val="accent6">
                <a:tint val="58000"/>
              </a:schemeClr>
            </a:solidFill>
            <a:ln>
              <a:noFill/>
            </a:ln>
            <a:effectLst/>
            <a:sp3d/>
          </c:spPr>
          <c:invertIfNegative val="0"/>
          <c:cat>
            <c:strRef>
              <c:f>Planilha1!$A$5:$A$17</c:f>
              <c:strCache>
                <c:ptCount val="13"/>
                <c:pt idx="0">
                  <c:v>Jan</c:v>
                </c:pt>
                <c:pt idx="1">
                  <c:v>Fev</c:v>
                </c:pt>
                <c:pt idx="2">
                  <c:v>Mar</c:v>
                </c:pt>
                <c:pt idx="3">
                  <c:v>Abr</c:v>
                </c:pt>
                <c:pt idx="4">
                  <c:v>Mai</c:v>
                </c:pt>
                <c:pt idx="5">
                  <c:v>Jun</c:v>
                </c:pt>
                <c:pt idx="6">
                  <c:v>Jul</c:v>
                </c:pt>
                <c:pt idx="7">
                  <c:v>Ago</c:v>
                </c:pt>
                <c:pt idx="8">
                  <c:v>Set</c:v>
                </c:pt>
                <c:pt idx="9">
                  <c:v>Out</c:v>
                </c:pt>
                <c:pt idx="10">
                  <c:v>Nov</c:v>
                </c:pt>
                <c:pt idx="11">
                  <c:v>Dez</c:v>
                </c:pt>
                <c:pt idx="12">
                  <c:v>Méd</c:v>
                </c:pt>
              </c:strCache>
            </c:strRef>
          </c:cat>
          <c:val>
            <c:numRef>
              <c:f>Planilha1!$H$5:$H$17</c:f>
              <c:numCache>
                <c:formatCode>0.0%</c:formatCode>
                <c:ptCount val="13"/>
                <c:pt idx="0">
                  <c:v>0</c:v>
                </c:pt>
                <c:pt idx="1">
                  <c:v>0</c:v>
                </c:pt>
                <c:pt idx="2">
                  <c:v>0</c:v>
                </c:pt>
                <c:pt idx="3">
                  <c:v>0</c:v>
                </c:pt>
                <c:pt idx="4">
                  <c:v>0</c:v>
                </c:pt>
                <c:pt idx="5">
                  <c:v>0</c:v>
                </c:pt>
                <c:pt idx="6">
                  <c:v>0</c:v>
                </c:pt>
                <c:pt idx="7">
                  <c:v>0</c:v>
                </c:pt>
                <c:pt idx="8">
                  <c:v>0</c:v>
                </c:pt>
                <c:pt idx="9">
                  <c:v>7.488087134104833E-2</c:v>
                </c:pt>
                <c:pt idx="10">
                  <c:v>9.8525073746312683E-2</c:v>
                </c:pt>
                <c:pt idx="11">
                  <c:v>0.10105623751070511</c:v>
                </c:pt>
                <c:pt idx="12">
                  <c:v>9.1487394199355365E-2</c:v>
                </c:pt>
              </c:numCache>
            </c:numRef>
          </c:val>
          <c:extLst>
            <c:ext xmlns:c16="http://schemas.microsoft.com/office/drawing/2014/chart" uri="{C3380CC4-5D6E-409C-BE32-E72D297353CC}">
              <c16:uniqueId val="{00000000-EFD1-43FC-B652-CFCA3C93ED94}"/>
            </c:ext>
          </c:extLst>
        </c:ser>
        <c:ser>
          <c:idx val="1"/>
          <c:order val="1"/>
          <c:tx>
            <c:v>2017</c:v>
          </c:tx>
          <c:spPr>
            <a:solidFill>
              <a:schemeClr val="accent6">
                <a:tint val="86000"/>
              </a:schemeClr>
            </a:solidFill>
            <a:ln>
              <a:noFill/>
            </a:ln>
            <a:effectLst/>
            <a:sp3d/>
          </c:spPr>
          <c:invertIfNegative val="0"/>
          <c:cat>
            <c:strRef>
              <c:f>Planilha1!$A$5:$A$17</c:f>
              <c:strCache>
                <c:ptCount val="13"/>
                <c:pt idx="0">
                  <c:v>Jan</c:v>
                </c:pt>
                <c:pt idx="1">
                  <c:v>Fev</c:v>
                </c:pt>
                <c:pt idx="2">
                  <c:v>Mar</c:v>
                </c:pt>
                <c:pt idx="3">
                  <c:v>Abr</c:v>
                </c:pt>
                <c:pt idx="4">
                  <c:v>Mai</c:v>
                </c:pt>
                <c:pt idx="5">
                  <c:v>Jun</c:v>
                </c:pt>
                <c:pt idx="6">
                  <c:v>Jul</c:v>
                </c:pt>
                <c:pt idx="7">
                  <c:v>Ago</c:v>
                </c:pt>
                <c:pt idx="8">
                  <c:v>Set</c:v>
                </c:pt>
                <c:pt idx="9">
                  <c:v>Out</c:v>
                </c:pt>
                <c:pt idx="10">
                  <c:v>Nov</c:v>
                </c:pt>
                <c:pt idx="11">
                  <c:v>Dez</c:v>
                </c:pt>
                <c:pt idx="12">
                  <c:v>Méd</c:v>
                </c:pt>
              </c:strCache>
            </c:strRef>
          </c:cat>
          <c:val>
            <c:numRef>
              <c:f>Planilha1!$F$5:$F$17</c:f>
              <c:numCache>
                <c:formatCode>0.0%</c:formatCode>
                <c:ptCount val="13"/>
                <c:pt idx="0">
                  <c:v>0.13759634598915216</c:v>
                </c:pt>
                <c:pt idx="1">
                  <c:v>0.15992414664981036</c:v>
                </c:pt>
                <c:pt idx="2">
                  <c:v>0.12018270054239223</c:v>
                </c:pt>
                <c:pt idx="3">
                  <c:v>0.2790560471976401</c:v>
                </c:pt>
                <c:pt idx="4">
                  <c:v>0.26948330002854698</c:v>
                </c:pt>
                <c:pt idx="5">
                  <c:v>0.25457227138643068</c:v>
                </c:pt>
                <c:pt idx="6">
                  <c:v>0.24578932343705395</c:v>
                </c:pt>
                <c:pt idx="7">
                  <c:v>0.17898943762489294</c:v>
                </c:pt>
                <c:pt idx="8">
                  <c:v>0.41297935103244837</c:v>
                </c:pt>
                <c:pt idx="9">
                  <c:v>0.36739937196688555</c:v>
                </c:pt>
                <c:pt idx="10">
                  <c:v>0.32094395280235988</c:v>
                </c:pt>
                <c:pt idx="11">
                  <c:v>0.26348843848130177</c:v>
                </c:pt>
                <c:pt idx="12">
                  <c:v>0.20569919660698993</c:v>
                </c:pt>
              </c:numCache>
            </c:numRef>
          </c:val>
          <c:extLst>
            <c:ext xmlns:c16="http://schemas.microsoft.com/office/drawing/2014/chart" uri="{C3380CC4-5D6E-409C-BE32-E72D297353CC}">
              <c16:uniqueId val="{00000001-EFD1-43FC-B652-CFCA3C93ED94}"/>
            </c:ext>
          </c:extLst>
        </c:ser>
        <c:ser>
          <c:idx val="2"/>
          <c:order val="2"/>
          <c:tx>
            <c:v>2018</c:v>
          </c:tx>
          <c:spPr>
            <a:solidFill>
              <a:schemeClr val="accent6">
                <a:shade val="86000"/>
              </a:schemeClr>
            </a:solidFill>
            <a:ln>
              <a:noFill/>
            </a:ln>
            <a:effectLst/>
            <a:sp3d/>
          </c:spPr>
          <c:invertIfNegative val="0"/>
          <c:cat>
            <c:strRef>
              <c:f>Planilha1!$A$5:$A$17</c:f>
              <c:strCache>
                <c:ptCount val="13"/>
                <c:pt idx="0">
                  <c:v>Jan</c:v>
                </c:pt>
                <c:pt idx="1">
                  <c:v>Fev</c:v>
                </c:pt>
                <c:pt idx="2">
                  <c:v>Mar</c:v>
                </c:pt>
                <c:pt idx="3">
                  <c:v>Abr</c:v>
                </c:pt>
                <c:pt idx="4">
                  <c:v>Mai</c:v>
                </c:pt>
                <c:pt idx="5">
                  <c:v>Jun</c:v>
                </c:pt>
                <c:pt idx="6">
                  <c:v>Jul</c:v>
                </c:pt>
                <c:pt idx="7">
                  <c:v>Ago</c:v>
                </c:pt>
                <c:pt idx="8">
                  <c:v>Set</c:v>
                </c:pt>
                <c:pt idx="9">
                  <c:v>Out</c:v>
                </c:pt>
                <c:pt idx="10">
                  <c:v>Nov</c:v>
                </c:pt>
                <c:pt idx="11">
                  <c:v>Dez</c:v>
                </c:pt>
                <c:pt idx="12">
                  <c:v>Méd</c:v>
                </c:pt>
              </c:strCache>
            </c:strRef>
          </c:cat>
          <c:val>
            <c:numRef>
              <c:f>Planilha1!$D$5:$D$17</c:f>
              <c:numCache>
                <c:formatCode>0.0%</c:formatCode>
                <c:ptCount val="13"/>
                <c:pt idx="0">
                  <c:v>0.26862689123608335</c:v>
                </c:pt>
                <c:pt idx="1">
                  <c:v>0.18742098609355246</c:v>
                </c:pt>
                <c:pt idx="2">
                  <c:v>0.23351413074507565</c:v>
                </c:pt>
                <c:pt idx="3">
                  <c:v>0.16755162241887905</c:v>
                </c:pt>
                <c:pt idx="4">
                  <c:v>0.15443905224093635</c:v>
                </c:pt>
                <c:pt idx="5">
                  <c:v>0.25044247787610618</c:v>
                </c:pt>
                <c:pt idx="6">
                  <c:v>0.28461318869540392</c:v>
                </c:pt>
                <c:pt idx="7">
                  <c:v>0.22580645161290322</c:v>
                </c:pt>
                <c:pt idx="8">
                  <c:v>0.33864306784660769</c:v>
                </c:pt>
                <c:pt idx="9">
                  <c:v>0.25578075934912931</c:v>
                </c:pt>
                <c:pt idx="10">
                  <c:v>0.35014749262536871</c:v>
                </c:pt>
                <c:pt idx="11">
                  <c:v>0.2472166714244933</c:v>
                </c:pt>
                <c:pt idx="12">
                  <c:v>0.22155185011486753</c:v>
                </c:pt>
              </c:numCache>
            </c:numRef>
          </c:val>
          <c:extLst>
            <c:ext xmlns:c16="http://schemas.microsoft.com/office/drawing/2014/chart" uri="{C3380CC4-5D6E-409C-BE32-E72D297353CC}">
              <c16:uniqueId val="{00000002-EFD1-43FC-B652-CFCA3C93ED94}"/>
            </c:ext>
          </c:extLst>
        </c:ser>
        <c:ser>
          <c:idx val="3"/>
          <c:order val="3"/>
          <c:tx>
            <c:v>2019</c:v>
          </c:tx>
          <c:spPr>
            <a:solidFill>
              <a:schemeClr val="accent6">
                <a:shade val="58000"/>
              </a:schemeClr>
            </a:solidFill>
            <a:ln>
              <a:noFill/>
            </a:ln>
            <a:effectLst/>
            <a:sp3d/>
          </c:spPr>
          <c:invertIfNegative val="0"/>
          <c:cat>
            <c:strRef>
              <c:f>Planilha1!$A$5:$A$17</c:f>
              <c:strCache>
                <c:ptCount val="13"/>
                <c:pt idx="0">
                  <c:v>Jan</c:v>
                </c:pt>
                <c:pt idx="1">
                  <c:v>Fev</c:v>
                </c:pt>
                <c:pt idx="2">
                  <c:v>Mar</c:v>
                </c:pt>
                <c:pt idx="3">
                  <c:v>Abr</c:v>
                </c:pt>
                <c:pt idx="4">
                  <c:v>Mai</c:v>
                </c:pt>
                <c:pt idx="5">
                  <c:v>Jun</c:v>
                </c:pt>
                <c:pt idx="6">
                  <c:v>Jul</c:v>
                </c:pt>
                <c:pt idx="7">
                  <c:v>Ago</c:v>
                </c:pt>
                <c:pt idx="8">
                  <c:v>Set</c:v>
                </c:pt>
                <c:pt idx="9">
                  <c:v>Out</c:v>
                </c:pt>
                <c:pt idx="10">
                  <c:v>Nov</c:v>
                </c:pt>
                <c:pt idx="11">
                  <c:v>Dez</c:v>
                </c:pt>
                <c:pt idx="12">
                  <c:v>Méd</c:v>
                </c:pt>
              </c:strCache>
            </c:strRef>
          </c:cat>
          <c:val>
            <c:numRef>
              <c:f>Planilha1!$B$5:$B$17</c:f>
              <c:numCache>
                <c:formatCode>0.0%</c:formatCode>
                <c:ptCount val="13"/>
                <c:pt idx="0">
                  <c:v>0.29848614681519564</c:v>
                </c:pt>
                <c:pt idx="1">
                  <c:v>0.14696586599241465</c:v>
                </c:pt>
                <c:pt idx="2">
                  <c:v>0.25149871538681129</c:v>
                </c:pt>
                <c:pt idx="3">
                  <c:v>0.20530973451327433</c:v>
                </c:pt>
                <c:pt idx="4">
                  <c:v>0.20039965743648303</c:v>
                </c:pt>
                <c:pt idx="5">
                  <c:v>0.31946902654867254</c:v>
                </c:pt>
                <c:pt idx="6">
                  <c:v>0.24550385383956608</c:v>
                </c:pt>
                <c:pt idx="7">
                  <c:v>0.19880034275921166</c:v>
                </c:pt>
                <c:pt idx="8">
                  <c:v>0.2051</c:v>
                </c:pt>
                <c:pt idx="12">
                  <c:v>0.23017037147684766</c:v>
                </c:pt>
              </c:numCache>
            </c:numRef>
          </c:val>
          <c:extLst>
            <c:ext xmlns:c16="http://schemas.microsoft.com/office/drawing/2014/chart" uri="{C3380CC4-5D6E-409C-BE32-E72D297353CC}">
              <c16:uniqueId val="{00000003-EFD1-43FC-B652-CFCA3C93ED94}"/>
            </c:ext>
          </c:extLst>
        </c:ser>
        <c:dLbls>
          <c:showLegendKey val="0"/>
          <c:showVal val="0"/>
          <c:showCatName val="0"/>
          <c:showSerName val="0"/>
          <c:showPercent val="0"/>
          <c:showBubbleSize val="0"/>
        </c:dLbls>
        <c:gapWidth val="150"/>
        <c:shape val="box"/>
        <c:axId val="540458072"/>
        <c:axId val="540462336"/>
        <c:axId val="0"/>
      </c:bar3DChart>
      <c:catAx>
        <c:axId val="5404580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crossAx val="540462336"/>
        <c:crosses val="autoZero"/>
        <c:auto val="1"/>
        <c:lblAlgn val="ctr"/>
        <c:lblOffset val="100"/>
        <c:noMultiLvlLbl val="0"/>
      </c:catAx>
      <c:valAx>
        <c:axId val="5404623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crossAx val="5404580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pt-BR"/>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pt-B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2016</c:v>
          </c:tx>
          <c:spPr>
            <a:solidFill>
              <a:schemeClr val="accent2"/>
            </a:solidFill>
            <a:ln>
              <a:noFill/>
            </a:ln>
            <a:effectLst/>
          </c:spPr>
          <c:invertIfNegative val="0"/>
          <c:cat>
            <c:strRef>
              <c:f>(Planilha2!$G$5:$G$14,Planilha2!$C$15)</c:f>
              <c:strCache>
                <c:ptCount val="11"/>
                <c:pt idx="0">
                  <c:v>PARTICULAR</c:v>
                </c:pt>
                <c:pt idx="1">
                  <c:v>EVENTOS</c:v>
                </c:pt>
                <c:pt idx="2">
                  <c:v>OTA</c:v>
                </c:pt>
                <c:pt idx="3">
                  <c:v>CLUBE DE FÉRIAS</c:v>
                </c:pt>
                <c:pt idx="4">
                  <c:v>EMPRESA - DIRETO</c:v>
                </c:pt>
                <c:pt idx="5">
                  <c:v>AGENCIA DE VIAGENS</c:v>
                </c:pt>
                <c:pt idx="6">
                  <c:v>PORTAL BRISTOL</c:v>
                </c:pt>
                <c:pt idx="7">
                  <c:v>IGREJA</c:v>
                </c:pt>
                <c:pt idx="8">
                  <c:v>OPERADORA</c:v>
                </c:pt>
                <c:pt idx="9">
                  <c:v>ABRACORPS</c:v>
                </c:pt>
                <c:pt idx="10">
                  <c:v>OUTROS</c:v>
                </c:pt>
              </c:strCache>
            </c:strRef>
          </c:cat>
          <c:val>
            <c:numRef>
              <c:f>Planilha2!$B$5:$B$15</c:f>
              <c:numCache>
                <c:formatCode>#,##0</c:formatCode>
                <c:ptCount val="11"/>
                <c:pt idx="0">
                  <c:v>533</c:v>
                </c:pt>
                <c:pt idx="1">
                  <c:v>156</c:v>
                </c:pt>
                <c:pt idx="2">
                  <c:v>60</c:v>
                </c:pt>
                <c:pt idx="3">
                  <c:v>21</c:v>
                </c:pt>
                <c:pt idx="4">
                  <c:v>12</c:v>
                </c:pt>
                <c:pt idx="5">
                  <c:v>7</c:v>
                </c:pt>
                <c:pt idx="6">
                  <c:v>7</c:v>
                </c:pt>
                <c:pt idx="7">
                  <c:v>0</c:v>
                </c:pt>
                <c:pt idx="8">
                  <c:v>0</c:v>
                </c:pt>
                <c:pt idx="9">
                  <c:v>0</c:v>
                </c:pt>
                <c:pt idx="10">
                  <c:v>112</c:v>
                </c:pt>
              </c:numCache>
            </c:numRef>
          </c:val>
          <c:extLst>
            <c:ext xmlns:c16="http://schemas.microsoft.com/office/drawing/2014/chart" uri="{C3380CC4-5D6E-409C-BE32-E72D297353CC}">
              <c16:uniqueId val="{00000000-1C08-4ED7-8098-7B60A77BE72D}"/>
            </c:ext>
          </c:extLst>
        </c:ser>
        <c:ser>
          <c:idx val="1"/>
          <c:order val="1"/>
          <c:tx>
            <c:v>2017</c:v>
          </c:tx>
          <c:spPr>
            <a:solidFill>
              <a:srgbClr val="00B050"/>
            </a:solidFill>
            <a:ln>
              <a:noFill/>
            </a:ln>
            <a:effectLst/>
          </c:spPr>
          <c:invertIfNegative val="0"/>
          <c:cat>
            <c:strRef>
              <c:f>(Planilha2!$G$5:$G$14,Planilha2!$C$15)</c:f>
              <c:strCache>
                <c:ptCount val="11"/>
                <c:pt idx="0">
                  <c:v>PARTICULAR</c:v>
                </c:pt>
                <c:pt idx="1">
                  <c:v>EVENTOS</c:v>
                </c:pt>
                <c:pt idx="2">
                  <c:v>OTA</c:v>
                </c:pt>
                <c:pt idx="3">
                  <c:v>CLUBE DE FÉRIAS</c:v>
                </c:pt>
                <c:pt idx="4">
                  <c:v>EMPRESA - DIRETO</c:v>
                </c:pt>
                <c:pt idx="5">
                  <c:v>AGENCIA DE VIAGENS</c:v>
                </c:pt>
                <c:pt idx="6">
                  <c:v>PORTAL BRISTOL</c:v>
                </c:pt>
                <c:pt idx="7">
                  <c:v>IGREJA</c:v>
                </c:pt>
                <c:pt idx="8">
                  <c:v>OPERADORA</c:v>
                </c:pt>
                <c:pt idx="9">
                  <c:v>ABRACORPS</c:v>
                </c:pt>
                <c:pt idx="10">
                  <c:v>OUTROS</c:v>
                </c:pt>
              </c:strCache>
            </c:strRef>
          </c:cat>
          <c:val>
            <c:numRef>
              <c:f>Planilha2!$F$5:$F$14</c:f>
              <c:numCache>
                <c:formatCode>#,##0</c:formatCode>
                <c:ptCount val="10"/>
                <c:pt idx="0">
                  <c:v>1941</c:v>
                </c:pt>
                <c:pt idx="1">
                  <c:v>2184</c:v>
                </c:pt>
                <c:pt idx="2">
                  <c:v>834</c:v>
                </c:pt>
                <c:pt idx="3">
                  <c:v>971</c:v>
                </c:pt>
                <c:pt idx="4">
                  <c:v>2858</c:v>
                </c:pt>
                <c:pt idx="5">
                  <c:v>156</c:v>
                </c:pt>
                <c:pt idx="6">
                  <c:v>392</c:v>
                </c:pt>
                <c:pt idx="7">
                  <c:v>693</c:v>
                </c:pt>
                <c:pt idx="8">
                  <c:v>86</c:v>
                </c:pt>
                <c:pt idx="9">
                  <c:v>30</c:v>
                </c:pt>
              </c:numCache>
            </c:numRef>
          </c:val>
          <c:extLst>
            <c:ext xmlns:c16="http://schemas.microsoft.com/office/drawing/2014/chart" uri="{C3380CC4-5D6E-409C-BE32-E72D297353CC}">
              <c16:uniqueId val="{00000001-1C08-4ED7-8098-7B60A77BE72D}"/>
            </c:ext>
          </c:extLst>
        </c:ser>
        <c:ser>
          <c:idx val="2"/>
          <c:order val="2"/>
          <c:tx>
            <c:v>2018</c:v>
          </c:tx>
          <c:spPr>
            <a:solidFill>
              <a:srgbClr val="0070C0"/>
            </a:solidFill>
            <a:ln>
              <a:noFill/>
            </a:ln>
            <a:effectLst/>
          </c:spPr>
          <c:invertIfNegative val="0"/>
          <c:cat>
            <c:strRef>
              <c:f>(Planilha2!$G$5:$G$14,Planilha2!$C$15)</c:f>
              <c:strCache>
                <c:ptCount val="11"/>
                <c:pt idx="0">
                  <c:v>PARTICULAR</c:v>
                </c:pt>
                <c:pt idx="1">
                  <c:v>EVENTOS</c:v>
                </c:pt>
                <c:pt idx="2">
                  <c:v>OTA</c:v>
                </c:pt>
                <c:pt idx="3">
                  <c:v>CLUBE DE FÉRIAS</c:v>
                </c:pt>
                <c:pt idx="4">
                  <c:v>EMPRESA - DIRETO</c:v>
                </c:pt>
                <c:pt idx="5">
                  <c:v>AGENCIA DE VIAGENS</c:v>
                </c:pt>
                <c:pt idx="6">
                  <c:v>PORTAL BRISTOL</c:v>
                </c:pt>
                <c:pt idx="7">
                  <c:v>IGREJA</c:v>
                </c:pt>
                <c:pt idx="8">
                  <c:v>OPERADORA</c:v>
                </c:pt>
                <c:pt idx="9">
                  <c:v>ABRACORPS</c:v>
                </c:pt>
                <c:pt idx="10">
                  <c:v>OUTROS</c:v>
                </c:pt>
              </c:strCache>
            </c:strRef>
          </c:cat>
          <c:val>
            <c:numRef>
              <c:f>Planilha2!$J$5:$J$14</c:f>
              <c:numCache>
                <c:formatCode>#,##0</c:formatCode>
                <c:ptCount val="10"/>
                <c:pt idx="0">
                  <c:v>2781</c:v>
                </c:pt>
                <c:pt idx="1">
                  <c:v>1335</c:v>
                </c:pt>
                <c:pt idx="2">
                  <c:v>1289</c:v>
                </c:pt>
                <c:pt idx="3">
                  <c:v>1265</c:v>
                </c:pt>
                <c:pt idx="4">
                  <c:v>1684</c:v>
                </c:pt>
                <c:pt idx="5">
                  <c:v>697</c:v>
                </c:pt>
                <c:pt idx="6">
                  <c:v>362</c:v>
                </c:pt>
                <c:pt idx="7">
                  <c:v>558</c:v>
                </c:pt>
                <c:pt idx="8">
                  <c:v>51</c:v>
                </c:pt>
                <c:pt idx="9">
                  <c:v>76</c:v>
                </c:pt>
              </c:numCache>
            </c:numRef>
          </c:val>
          <c:extLst>
            <c:ext xmlns:c16="http://schemas.microsoft.com/office/drawing/2014/chart" uri="{C3380CC4-5D6E-409C-BE32-E72D297353CC}">
              <c16:uniqueId val="{00000002-1C08-4ED7-8098-7B60A77BE72D}"/>
            </c:ext>
          </c:extLst>
        </c:ser>
        <c:ser>
          <c:idx val="3"/>
          <c:order val="3"/>
          <c:tx>
            <c:v>2019</c:v>
          </c:tx>
          <c:spPr>
            <a:solidFill>
              <a:schemeClr val="accent1">
                <a:lumMod val="60000"/>
                <a:lumOff val="40000"/>
              </a:schemeClr>
            </a:solidFill>
            <a:ln>
              <a:noFill/>
            </a:ln>
            <a:effectLst/>
          </c:spPr>
          <c:invertIfNegative val="0"/>
          <c:cat>
            <c:strRef>
              <c:f>(Planilha2!$G$5:$G$14,Planilha2!$C$15)</c:f>
              <c:strCache>
                <c:ptCount val="11"/>
                <c:pt idx="0">
                  <c:v>PARTICULAR</c:v>
                </c:pt>
                <c:pt idx="1">
                  <c:v>EVENTOS</c:v>
                </c:pt>
                <c:pt idx="2">
                  <c:v>OTA</c:v>
                </c:pt>
                <c:pt idx="3">
                  <c:v>CLUBE DE FÉRIAS</c:v>
                </c:pt>
                <c:pt idx="4">
                  <c:v>EMPRESA - DIRETO</c:v>
                </c:pt>
                <c:pt idx="5">
                  <c:v>AGENCIA DE VIAGENS</c:v>
                </c:pt>
                <c:pt idx="6">
                  <c:v>PORTAL BRISTOL</c:v>
                </c:pt>
                <c:pt idx="7">
                  <c:v>IGREJA</c:v>
                </c:pt>
                <c:pt idx="8">
                  <c:v>OPERADORA</c:v>
                </c:pt>
                <c:pt idx="9">
                  <c:v>ABRACORPS</c:v>
                </c:pt>
                <c:pt idx="10">
                  <c:v>OUTROS</c:v>
                </c:pt>
              </c:strCache>
            </c:strRef>
          </c:cat>
          <c:val>
            <c:numRef>
              <c:f>Planilha2!$N$5:$N$14</c:f>
              <c:numCache>
                <c:formatCode>#,##0</c:formatCode>
                <c:ptCount val="10"/>
                <c:pt idx="0">
                  <c:v>2873</c:v>
                </c:pt>
                <c:pt idx="1">
                  <c:v>307</c:v>
                </c:pt>
                <c:pt idx="2">
                  <c:v>1412</c:v>
                </c:pt>
                <c:pt idx="3">
                  <c:v>1162</c:v>
                </c:pt>
                <c:pt idx="4">
                  <c:v>644</c:v>
                </c:pt>
                <c:pt idx="5">
                  <c:v>61</c:v>
                </c:pt>
                <c:pt idx="6">
                  <c:v>330</c:v>
                </c:pt>
                <c:pt idx="7">
                  <c:v>187</c:v>
                </c:pt>
                <c:pt idx="8">
                  <c:v>108</c:v>
                </c:pt>
                <c:pt idx="9">
                  <c:v>37</c:v>
                </c:pt>
              </c:numCache>
            </c:numRef>
          </c:val>
          <c:extLst>
            <c:ext xmlns:c16="http://schemas.microsoft.com/office/drawing/2014/chart" uri="{C3380CC4-5D6E-409C-BE32-E72D297353CC}">
              <c16:uniqueId val="{00000003-1C08-4ED7-8098-7B60A77BE72D}"/>
            </c:ext>
          </c:extLst>
        </c:ser>
        <c:dLbls>
          <c:showLegendKey val="0"/>
          <c:showVal val="0"/>
          <c:showCatName val="0"/>
          <c:showSerName val="0"/>
          <c:showPercent val="0"/>
          <c:showBubbleSize val="0"/>
        </c:dLbls>
        <c:gapWidth val="150"/>
        <c:axId val="528927088"/>
        <c:axId val="528928072"/>
      </c:barChart>
      <c:catAx>
        <c:axId val="5289270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28928072"/>
        <c:crosses val="autoZero"/>
        <c:auto val="1"/>
        <c:lblAlgn val="ctr"/>
        <c:lblOffset val="100"/>
        <c:noMultiLvlLbl val="0"/>
      </c:catAx>
      <c:valAx>
        <c:axId val="528928072"/>
        <c:scaling>
          <c:orientation val="minMax"/>
        </c:scaling>
        <c:delete val="1"/>
        <c:axPos val="l"/>
        <c:numFmt formatCode="#,##0" sourceLinked="1"/>
        <c:majorTickMark val="out"/>
        <c:minorTickMark val="none"/>
        <c:tickLblPos val="nextTo"/>
        <c:crossAx val="5289270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pt-BR"/>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10.xml><?xml version="1.0" encoding="utf-8"?>
<cs:colorStyle xmlns:cs="http://schemas.microsoft.com/office/drawing/2012/chartStyle" xmlns:a="http://schemas.openxmlformats.org/drawingml/2006/main" meth="withinLinear" id="16">
  <a:schemeClr val="accent3"/>
</cs:colorStyle>
</file>

<file path=ppt/charts/colors11.xml><?xml version="1.0" encoding="utf-8"?>
<cs:colorStyle xmlns:cs="http://schemas.microsoft.com/office/drawing/2012/chartStyle" xmlns:a="http://schemas.openxmlformats.org/drawingml/2006/main" meth="withinLinear" id="16">
  <a:schemeClr val="accent3"/>
</cs:colorStyle>
</file>

<file path=ppt/charts/colors12.xml><?xml version="1.0" encoding="utf-8"?>
<cs:colorStyle xmlns:cs="http://schemas.microsoft.com/office/drawing/2012/chartStyle" xmlns:a="http://schemas.openxmlformats.org/drawingml/2006/main" meth="withinLinear" id="16">
  <a:schemeClr val="accent3"/>
</cs:colorStyle>
</file>

<file path=ppt/charts/colors13.xml><?xml version="1.0" encoding="utf-8"?>
<cs:colorStyle xmlns:cs="http://schemas.microsoft.com/office/drawing/2012/chartStyle" xmlns:a="http://schemas.openxmlformats.org/drawingml/2006/main" meth="withinLinear" id="16">
  <a:schemeClr val="accent3"/>
</cs:colorStyle>
</file>

<file path=ppt/charts/colors14.xml><?xml version="1.0" encoding="utf-8"?>
<cs:colorStyle xmlns:cs="http://schemas.microsoft.com/office/drawing/2012/chartStyle" xmlns:a="http://schemas.openxmlformats.org/drawingml/2006/main" meth="withinLinear" id="16">
  <a:schemeClr val="accent3"/>
</cs:colorStyle>
</file>

<file path=ppt/charts/colors15.xml><?xml version="1.0" encoding="utf-8"?>
<cs:colorStyle xmlns:cs="http://schemas.microsoft.com/office/drawing/2012/chartStyle" xmlns:a="http://schemas.openxmlformats.org/drawingml/2006/main" meth="withinLinear" id="16">
  <a:schemeClr val="accent3"/>
</cs:colorStyle>
</file>

<file path=ppt/charts/colors16.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colors3.xml><?xml version="1.0" encoding="utf-8"?>
<cs:colorStyle xmlns:cs="http://schemas.microsoft.com/office/drawing/2012/chartStyle" xmlns:a="http://schemas.openxmlformats.org/drawingml/2006/main" meth="withinLinearReversed" id="26">
  <a:schemeClr val="accent6"/>
</cs:colorStyle>
</file>

<file path=ppt/charts/colors4.xml><?xml version="1.0" encoding="utf-8"?>
<cs:colorStyle xmlns:cs="http://schemas.microsoft.com/office/drawing/2012/chartStyle" xmlns:a="http://schemas.openxmlformats.org/drawingml/2006/main" meth="withinLinearReversed" id="26">
  <a:schemeClr val="accent6"/>
</cs:colorStyle>
</file>

<file path=ppt/charts/colors5.xml><?xml version="1.0" encoding="utf-8"?>
<cs:colorStyle xmlns:cs="http://schemas.microsoft.com/office/drawing/2012/chartStyle" xmlns:a="http://schemas.openxmlformats.org/drawingml/2006/main" meth="withinLinearReversed" id="23">
  <a:schemeClr val="accent3"/>
</cs:colorStyle>
</file>

<file path=ppt/charts/colors6.xml><?xml version="1.0" encoding="utf-8"?>
<cs:colorStyle xmlns:cs="http://schemas.microsoft.com/office/drawing/2012/chartStyle" xmlns:a="http://schemas.openxmlformats.org/drawingml/2006/main" meth="withinLinearReversed" id="26">
  <a:schemeClr val="accent6"/>
</cs:colorStyle>
</file>

<file path=ppt/charts/colors7.xml><?xml version="1.0" encoding="utf-8"?>
<cs:colorStyle xmlns:cs="http://schemas.microsoft.com/office/drawing/2012/chartStyle" xmlns:a="http://schemas.openxmlformats.org/drawingml/2006/main" meth="withinLinearReversed" id="26">
  <a:schemeClr val="accent6"/>
</cs:colorStyle>
</file>

<file path=ppt/charts/colors8.xml><?xml version="1.0" encoding="utf-8"?>
<cs:colorStyle xmlns:cs="http://schemas.microsoft.com/office/drawing/2012/chartStyle" xmlns:a="http://schemas.openxmlformats.org/drawingml/2006/main" meth="withinLinearReversed" id="26">
  <a:schemeClr val="accent6"/>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F63DD7-D9D0-47E2-9815-D7F772A2BE47}" type="datetimeFigureOut">
              <a:rPr lang="pt-BR" smtClean="0"/>
              <a:pPr/>
              <a:t>05/10/2019</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AAE80C-A538-42F4-815B-1366E8B663CB}" type="slidenum">
              <a:rPr lang="pt-BR" smtClean="0"/>
              <a:pPr/>
              <a:t>‹nº›</a:t>
            </a:fld>
            <a:endParaRPr lang="pt-BR"/>
          </a:p>
        </p:txBody>
      </p:sp>
    </p:spTree>
    <p:extLst>
      <p:ext uri="{BB962C8B-B14F-4D97-AF65-F5344CB8AC3E}">
        <p14:creationId xmlns:p14="http://schemas.microsoft.com/office/powerpoint/2010/main" val="1125981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5" name="Imagem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5133"/>
            <a:ext cx="9144000" cy="6858000"/>
          </a:xfrm>
          <a:prstGeom prst="rect">
            <a:avLst/>
          </a:prstGeom>
        </p:spPr>
      </p:pic>
      <p:sp>
        <p:nvSpPr>
          <p:cNvPr id="2" name="Título 1"/>
          <p:cNvSpPr>
            <a:spLocks noGrp="1"/>
          </p:cNvSpPr>
          <p:nvPr>
            <p:ph type="ctrTitle" hasCustomPrompt="1"/>
          </p:nvPr>
        </p:nvSpPr>
        <p:spPr>
          <a:xfrm>
            <a:off x="683568" y="2130425"/>
            <a:ext cx="7772400" cy="1370583"/>
          </a:xfrm>
          <a:solidFill>
            <a:schemeClr val="bg1"/>
          </a:solidFill>
        </p:spPr>
        <p:txBody>
          <a:bodyPr>
            <a:normAutofit/>
          </a:bodyPr>
          <a:lstStyle>
            <a:lvl1pPr>
              <a:defRPr sz="3600" b="1">
                <a:solidFill>
                  <a:srgbClr val="701B18"/>
                </a:solidFill>
              </a:defRPr>
            </a:lvl1pPr>
          </a:lstStyle>
          <a:p>
            <a:r>
              <a:rPr lang="pt-BR" dirty="0"/>
              <a:t>CLIQUE PARA EDITAR O TÍTULO MESTRE</a:t>
            </a:r>
          </a:p>
        </p:txBody>
      </p:sp>
      <p:sp>
        <p:nvSpPr>
          <p:cNvPr id="3" name="Subtítulo 2"/>
          <p:cNvSpPr>
            <a:spLocks noGrp="1"/>
          </p:cNvSpPr>
          <p:nvPr>
            <p:ph type="subTitle" idx="1" hasCustomPrompt="1"/>
          </p:nvPr>
        </p:nvSpPr>
        <p:spPr>
          <a:xfrm>
            <a:off x="1371600" y="3886200"/>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dirty="0"/>
              <a:t>CLIQUE PARA EDITAR O ESTILO DO SUBTÍTULO MESTRE</a:t>
            </a:r>
          </a:p>
        </p:txBody>
      </p:sp>
      <p:pic>
        <p:nvPicPr>
          <p:cNvPr id="12" name="Imagem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3528" y="5864114"/>
            <a:ext cx="2880320" cy="784228"/>
          </a:xfrm>
          <a:prstGeom prst="rect">
            <a:avLst/>
          </a:prstGeom>
        </p:spPr>
      </p:pic>
      <p:pic>
        <p:nvPicPr>
          <p:cNvPr id="9" name="Imagem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40152" y="5804634"/>
            <a:ext cx="2921732" cy="843708"/>
          </a:xfrm>
          <a:prstGeom prst="rect">
            <a:avLst/>
          </a:prstGeom>
        </p:spPr>
      </p:pic>
    </p:spTree>
    <p:extLst>
      <p:ext uri="{BB962C8B-B14F-4D97-AF65-F5344CB8AC3E}">
        <p14:creationId xmlns:p14="http://schemas.microsoft.com/office/powerpoint/2010/main" val="359242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46" name="PlaceHolder 2"/>
          <p:cNvSpPr>
            <a:spLocks noGrp="1"/>
          </p:cNvSpPr>
          <p:nvPr>
            <p:ph type="subTitle"/>
          </p:nvPr>
        </p:nvSpPr>
        <p:spPr>
          <a:xfrm>
            <a:off x="457200" y="1604520"/>
            <a:ext cx="8229240" cy="397764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2737782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lvl1pPr marL="273050" indent="-273050">
              <a:buFont typeface="Wingdings" panose="05000000000000000000" pitchFamily="2" charset="2"/>
              <a:buChar char="§"/>
              <a:defRPr sz="2400">
                <a:solidFill>
                  <a:schemeClr val="tx1"/>
                </a:solidFill>
              </a:defRPr>
            </a:lvl1pPr>
            <a:lvl2pPr marL="742950" indent="-285750">
              <a:buClr>
                <a:schemeClr val="bg2">
                  <a:lumMod val="25000"/>
                </a:schemeClr>
              </a:buClr>
              <a:buFont typeface="Arial" panose="020B0604020202020204" pitchFamily="34" charset="0"/>
              <a:buChar char="•"/>
              <a:defRPr sz="2400">
                <a:solidFill>
                  <a:schemeClr val="bg2">
                    <a:lumMod val="25000"/>
                  </a:schemeClr>
                </a:solidFill>
              </a:defRPr>
            </a:lvl2pPr>
            <a:lvl3pPr marL="1143000" indent="-228600">
              <a:buClr>
                <a:schemeClr val="accent3"/>
              </a:buClr>
              <a:buFont typeface="Calibri" panose="020F0502020204030204" pitchFamily="34" charset="0"/>
              <a:buChar char="-"/>
              <a:defRPr sz="2000">
                <a:solidFill>
                  <a:schemeClr val="accent6"/>
                </a:solidFill>
              </a:defRPr>
            </a:lvl3pPr>
            <a:lvl4pPr>
              <a:defRPr sz="1800">
                <a:solidFill>
                  <a:schemeClr val="bg2">
                    <a:lumMod val="25000"/>
                  </a:schemeClr>
                </a:solidFill>
              </a:defRPr>
            </a:lvl4pPr>
            <a:lvl5pPr>
              <a:defRPr sz="1800">
                <a:solidFill>
                  <a:schemeClr val="bg2">
                    <a:lumMod val="25000"/>
                  </a:schemeClr>
                </a:solidFill>
              </a:defRPr>
            </a:lvl5pPr>
          </a:lstStyle>
          <a:p>
            <a:pPr lvl="0"/>
            <a:r>
              <a:rPr lang="pt-BR" dirty="0"/>
              <a:t>Clique para editar o texto mestre</a:t>
            </a:r>
          </a:p>
          <a:p>
            <a:pPr lvl="1"/>
            <a:r>
              <a:rPr lang="pt-BR" dirty="0"/>
              <a:t>Segundo nível</a:t>
            </a:r>
          </a:p>
          <a:p>
            <a:pPr lvl="2"/>
            <a:r>
              <a:rPr lang="pt-BR" dirty="0"/>
              <a:t>Terceiro nível</a:t>
            </a:r>
          </a:p>
        </p:txBody>
      </p:sp>
      <p:pic>
        <p:nvPicPr>
          <p:cNvPr id="9" name="Imagem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60" y="0"/>
            <a:ext cx="9150460" cy="719835"/>
          </a:xfrm>
          <a:prstGeom prst="rect">
            <a:avLst/>
          </a:prstGeom>
        </p:spPr>
      </p:pic>
      <p:sp>
        <p:nvSpPr>
          <p:cNvPr id="2" name="Título 1"/>
          <p:cNvSpPr>
            <a:spLocks noGrp="1"/>
          </p:cNvSpPr>
          <p:nvPr>
            <p:ph type="title" hasCustomPrompt="1"/>
          </p:nvPr>
        </p:nvSpPr>
        <p:spPr>
          <a:xfrm>
            <a:off x="457200" y="719665"/>
            <a:ext cx="8229600" cy="693111"/>
          </a:xfrm>
          <a:noFill/>
          <a:ln>
            <a:solidFill>
              <a:schemeClr val="bg1"/>
            </a:solidFill>
          </a:ln>
        </p:spPr>
        <p:txBody>
          <a:bodyPr>
            <a:normAutofit/>
          </a:bodyPr>
          <a:lstStyle>
            <a:lvl1pPr marL="273050" indent="-273050" algn="l">
              <a:buClr>
                <a:schemeClr val="accent5">
                  <a:lumMod val="75000"/>
                </a:schemeClr>
              </a:buClr>
              <a:buFont typeface="Wingdings" panose="05000000000000000000" pitchFamily="2" charset="2"/>
              <a:buChar char="§"/>
              <a:defRPr sz="2800" b="1">
                <a:solidFill>
                  <a:schemeClr val="tx2">
                    <a:lumMod val="50000"/>
                  </a:schemeClr>
                </a:solidFill>
              </a:defRPr>
            </a:lvl1pPr>
          </a:lstStyle>
          <a:p>
            <a:r>
              <a:rPr lang="pt-BR" dirty="0"/>
              <a:t>CLIQUE PARA EDITAR O TÍTULO MESTRE</a:t>
            </a:r>
          </a:p>
        </p:txBody>
      </p:sp>
      <p:pic>
        <p:nvPicPr>
          <p:cNvPr id="8" name="Imagem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90456" y="6289387"/>
            <a:ext cx="886000" cy="255850"/>
          </a:xfrm>
          <a:prstGeom prst="rect">
            <a:avLst/>
          </a:prstGeom>
        </p:spPr>
      </p:pic>
      <p:pic>
        <p:nvPicPr>
          <p:cNvPr id="10" name="Imagem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660232" y="6289387"/>
            <a:ext cx="939690" cy="255850"/>
          </a:xfrm>
          <a:prstGeom prst="rect">
            <a:avLst/>
          </a:prstGeom>
        </p:spPr>
      </p:pic>
      <p:sp>
        <p:nvSpPr>
          <p:cNvPr id="6" name="CaixaDeTexto 5"/>
          <p:cNvSpPr txBox="1"/>
          <p:nvPr userDrawn="1"/>
        </p:nvSpPr>
        <p:spPr>
          <a:xfrm>
            <a:off x="395536" y="6237312"/>
            <a:ext cx="5580008" cy="36000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solidFill>
                  <a:schemeClr val="bg1">
                    <a:lumMod val="65000"/>
                  </a:schemeClr>
                </a:solidFill>
              </a:rPr>
              <a:t>RESERVAS 0800 283 9988                                             ALLIA HOTELS.COM.BR/BRISTOL</a:t>
            </a:r>
          </a:p>
          <a:p>
            <a:endParaRPr lang="pt-BR" sz="1200" dirty="0">
              <a:solidFill>
                <a:schemeClr val="bg1">
                  <a:lumMod val="65000"/>
                </a:schemeClr>
              </a:solidFill>
            </a:endParaRPr>
          </a:p>
        </p:txBody>
      </p:sp>
    </p:spTree>
    <p:extLst>
      <p:ext uri="{BB962C8B-B14F-4D97-AF65-F5344CB8AC3E}">
        <p14:creationId xmlns:p14="http://schemas.microsoft.com/office/powerpoint/2010/main" val="985267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solidFill>
                  <a:srgbClr val="701B18"/>
                </a:solidFill>
              </a:defRPr>
            </a:lvl1pPr>
          </a:lstStyle>
          <a:p>
            <a:r>
              <a:rPr lang="pt-BR" dirty="0"/>
              <a:t>Clique para editar o título mestre</a:t>
            </a:r>
          </a:p>
        </p:txBody>
      </p:sp>
      <p:sp>
        <p:nvSpPr>
          <p:cNvPr id="3" name="Espaço Reservado para Texto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dirty="0"/>
              <a:t>CLIQUE PARA EDITAR O TEXTO MESTRE</a:t>
            </a:r>
          </a:p>
        </p:txBody>
      </p:sp>
      <p:pic>
        <p:nvPicPr>
          <p:cNvPr id="9" name="Imagem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60" y="0"/>
            <a:ext cx="9150460" cy="719835"/>
          </a:xfrm>
          <a:prstGeom prst="rect">
            <a:avLst/>
          </a:prstGeom>
        </p:spPr>
      </p:pic>
      <p:pic>
        <p:nvPicPr>
          <p:cNvPr id="12" name="Imagem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90456" y="6289387"/>
            <a:ext cx="886000" cy="255850"/>
          </a:xfrm>
          <a:prstGeom prst="rect">
            <a:avLst/>
          </a:prstGeom>
        </p:spPr>
      </p:pic>
      <p:pic>
        <p:nvPicPr>
          <p:cNvPr id="13" name="Imagem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660232" y="6289387"/>
            <a:ext cx="939690" cy="255850"/>
          </a:xfrm>
          <a:prstGeom prst="rect">
            <a:avLst/>
          </a:prstGeom>
        </p:spPr>
      </p:pic>
      <p:sp>
        <p:nvSpPr>
          <p:cNvPr id="14" name="CaixaDeTexto 13"/>
          <p:cNvSpPr txBox="1"/>
          <p:nvPr userDrawn="1"/>
        </p:nvSpPr>
        <p:spPr>
          <a:xfrm>
            <a:off x="395536" y="6237312"/>
            <a:ext cx="5580008" cy="36000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solidFill>
                  <a:schemeClr val="bg1">
                    <a:lumMod val="65000"/>
                  </a:schemeClr>
                </a:solidFill>
              </a:rPr>
              <a:t>RESERVAS 0800 283 9988                                             ALLIA HOTELS.COM.BR/BRISTOL</a:t>
            </a:r>
          </a:p>
          <a:p>
            <a:endParaRPr lang="pt-BR" sz="1200" dirty="0">
              <a:solidFill>
                <a:schemeClr val="bg1">
                  <a:lumMod val="65000"/>
                </a:schemeClr>
              </a:solidFill>
            </a:endParaRPr>
          </a:p>
        </p:txBody>
      </p:sp>
    </p:spTree>
    <p:extLst>
      <p:ext uri="{BB962C8B-B14F-4D97-AF65-F5344CB8AC3E}">
        <p14:creationId xmlns:p14="http://schemas.microsoft.com/office/powerpoint/2010/main" val="4285713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57200" y="717976"/>
            <a:ext cx="8229600" cy="694800"/>
          </a:xfrm>
          <a:noFill/>
        </p:spPr>
        <p:txBody>
          <a:bodyPr>
            <a:normAutofit/>
          </a:bodyPr>
          <a:lstStyle>
            <a:lvl1pPr marL="273050" indent="-273050" algn="l">
              <a:buClr>
                <a:schemeClr val="accent5">
                  <a:lumMod val="75000"/>
                </a:schemeClr>
              </a:buClr>
              <a:buFont typeface="Wingdings" panose="05000000000000000000" pitchFamily="2" charset="2"/>
              <a:buChar char="§"/>
              <a:defRPr sz="2800" b="1">
                <a:solidFill>
                  <a:schemeClr val="bg2">
                    <a:lumMod val="25000"/>
                  </a:schemeClr>
                </a:solidFill>
              </a:defRPr>
            </a:lvl1pPr>
          </a:lstStyle>
          <a:p>
            <a:r>
              <a:rPr lang="pt-BR" dirty="0"/>
              <a:t>CLIQUE PARA EDITAR O TÍTULO MESTRE</a:t>
            </a:r>
          </a:p>
        </p:txBody>
      </p:sp>
      <p:sp>
        <p:nvSpPr>
          <p:cNvPr id="3" name="Espaço Reservado para Conteúdo 2"/>
          <p:cNvSpPr>
            <a:spLocks noGrp="1"/>
          </p:cNvSpPr>
          <p:nvPr>
            <p:ph sz="half" idx="1"/>
          </p:nvPr>
        </p:nvSpPr>
        <p:spPr>
          <a:xfrm>
            <a:off x="457200" y="1600200"/>
            <a:ext cx="4038600" cy="4525963"/>
          </a:xfrm>
        </p:spPr>
        <p:txBody>
          <a:bodyPr>
            <a:normAutofit/>
          </a:bodyPr>
          <a:lstStyle>
            <a:lvl1pPr marL="273050" indent="-273050">
              <a:buFont typeface="Wingdings" panose="05000000000000000000" pitchFamily="2" charset="2"/>
              <a:buChar char="§"/>
              <a:defRPr sz="2000"/>
            </a:lvl1pPr>
            <a:lvl2pPr marL="539750" indent="-285750">
              <a:buClr>
                <a:schemeClr val="bg2">
                  <a:lumMod val="25000"/>
                </a:schemeClr>
              </a:buClr>
              <a:buFont typeface="Arial" panose="020B0604020202020204" pitchFamily="34" charset="0"/>
              <a:buChar char="•"/>
              <a:defRPr sz="2000">
                <a:solidFill>
                  <a:schemeClr val="bg2">
                    <a:lumMod val="25000"/>
                  </a:schemeClr>
                </a:solidFill>
              </a:defRPr>
            </a:lvl2pPr>
            <a:lvl3pPr marL="720725" indent="-176213">
              <a:buClr>
                <a:schemeClr val="accent3"/>
              </a:buClr>
              <a:buFont typeface="Calibri" panose="020F0502020204030204" pitchFamily="34" charset="0"/>
              <a:buChar char="-"/>
              <a:defRPr sz="1800">
                <a:solidFill>
                  <a:schemeClr val="accent3"/>
                </a:solidFill>
              </a:defRPr>
            </a:lvl3pPr>
            <a:lvl4pPr>
              <a:defRPr sz="2400"/>
            </a:lvl4pPr>
            <a:lvl5pPr>
              <a:defRPr sz="2400"/>
            </a:lvl5pPr>
            <a:lvl6pPr>
              <a:defRPr sz="1800"/>
            </a:lvl6pPr>
            <a:lvl7pPr>
              <a:defRPr sz="1800"/>
            </a:lvl7pPr>
            <a:lvl8pPr>
              <a:defRPr sz="1800"/>
            </a:lvl8pPr>
            <a:lvl9pPr>
              <a:defRPr sz="1800"/>
            </a:lvl9pPr>
          </a:lstStyle>
          <a:p>
            <a:pPr lvl="0"/>
            <a:r>
              <a:rPr lang="pt-BR" dirty="0"/>
              <a:t>Clique para editar o texto mestre</a:t>
            </a:r>
          </a:p>
          <a:p>
            <a:pPr lvl="1"/>
            <a:r>
              <a:rPr lang="pt-BR" dirty="0"/>
              <a:t>Segundo nível</a:t>
            </a:r>
          </a:p>
          <a:p>
            <a:pPr lvl="2"/>
            <a:r>
              <a:rPr lang="pt-BR" dirty="0"/>
              <a:t>Terceiro nível</a:t>
            </a:r>
          </a:p>
        </p:txBody>
      </p:sp>
      <p:sp>
        <p:nvSpPr>
          <p:cNvPr id="4" name="Espaço Reservado para Conteúdo 3"/>
          <p:cNvSpPr>
            <a:spLocks noGrp="1"/>
          </p:cNvSpPr>
          <p:nvPr>
            <p:ph sz="half" idx="2"/>
          </p:nvPr>
        </p:nvSpPr>
        <p:spPr>
          <a:xfrm>
            <a:off x="4648200" y="1600200"/>
            <a:ext cx="4038600" cy="4525963"/>
          </a:xfrm>
        </p:spPr>
        <p:txBody>
          <a:bodyPr/>
          <a:lstStyle>
            <a:lvl1pPr marL="273050" indent="-273050">
              <a:buFont typeface="Wingdings" panose="05000000000000000000" pitchFamily="2" charset="2"/>
              <a:buChar char="§"/>
              <a:defRPr sz="2000"/>
            </a:lvl1pPr>
            <a:lvl2pPr marL="536575" indent="-263525">
              <a:buClr>
                <a:schemeClr val="tx2">
                  <a:lumMod val="75000"/>
                </a:schemeClr>
              </a:buClr>
              <a:buFont typeface="Arial" panose="020B0604020202020204" pitchFamily="34" charset="0"/>
              <a:buChar char="•"/>
              <a:defRPr sz="2000">
                <a:solidFill>
                  <a:schemeClr val="bg2">
                    <a:lumMod val="25000"/>
                  </a:schemeClr>
                </a:solidFill>
              </a:defRPr>
            </a:lvl2pPr>
            <a:lvl3pPr marL="720725" indent="-184150">
              <a:buFont typeface="Calibri" panose="020F0502020204030204" pitchFamily="34" charset="0"/>
              <a:buChar char="-"/>
              <a:defRPr sz="1800">
                <a:solidFill>
                  <a:schemeClr val="accent3"/>
                </a:solidFill>
              </a:defRPr>
            </a:lvl3pPr>
            <a:lvl4pPr>
              <a:defRPr sz="1800"/>
            </a:lvl4pPr>
            <a:lvl5pPr>
              <a:defRPr sz="1800"/>
            </a:lvl5pPr>
            <a:lvl6pPr>
              <a:defRPr sz="1800"/>
            </a:lvl6pPr>
            <a:lvl7pPr>
              <a:defRPr sz="1800"/>
            </a:lvl7pPr>
            <a:lvl8pPr>
              <a:defRPr sz="1800"/>
            </a:lvl8pPr>
            <a:lvl9pPr>
              <a:defRPr sz="1800"/>
            </a:lvl9pPr>
          </a:lstStyle>
          <a:p>
            <a:pPr lvl="0"/>
            <a:r>
              <a:rPr lang="pt-BR" dirty="0"/>
              <a:t>Clique para editar o texto mestre</a:t>
            </a:r>
          </a:p>
          <a:p>
            <a:pPr lvl="1"/>
            <a:r>
              <a:rPr lang="pt-BR" dirty="0"/>
              <a:t>Segundo nível</a:t>
            </a:r>
          </a:p>
          <a:p>
            <a:pPr lvl="2"/>
            <a:r>
              <a:rPr lang="pt-BR" dirty="0"/>
              <a:t>Terceiro nível</a:t>
            </a:r>
          </a:p>
        </p:txBody>
      </p:sp>
      <p:pic>
        <p:nvPicPr>
          <p:cNvPr id="9" name="Imagem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60" y="0"/>
            <a:ext cx="9150460" cy="719835"/>
          </a:xfrm>
          <a:prstGeom prst="rect">
            <a:avLst/>
          </a:prstGeom>
        </p:spPr>
      </p:pic>
      <p:pic>
        <p:nvPicPr>
          <p:cNvPr id="13" name="Imagem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90456" y="6289387"/>
            <a:ext cx="886000" cy="255850"/>
          </a:xfrm>
          <a:prstGeom prst="rect">
            <a:avLst/>
          </a:prstGeom>
        </p:spPr>
      </p:pic>
      <p:pic>
        <p:nvPicPr>
          <p:cNvPr id="14" name="Imagem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660232" y="6289387"/>
            <a:ext cx="939690" cy="255850"/>
          </a:xfrm>
          <a:prstGeom prst="rect">
            <a:avLst/>
          </a:prstGeom>
        </p:spPr>
      </p:pic>
      <p:sp>
        <p:nvSpPr>
          <p:cNvPr id="15" name="CaixaDeTexto 14"/>
          <p:cNvSpPr txBox="1"/>
          <p:nvPr userDrawn="1"/>
        </p:nvSpPr>
        <p:spPr>
          <a:xfrm>
            <a:off x="395536" y="6237312"/>
            <a:ext cx="5580008" cy="36000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solidFill>
                  <a:schemeClr val="bg1">
                    <a:lumMod val="65000"/>
                  </a:schemeClr>
                </a:solidFill>
              </a:rPr>
              <a:t>RESERVAS 0800 283 9988                                             ALLIA HOTELS.COM.BR/BRISTOL</a:t>
            </a:r>
          </a:p>
          <a:p>
            <a:endParaRPr lang="pt-BR" sz="1200" dirty="0">
              <a:solidFill>
                <a:schemeClr val="bg1">
                  <a:lumMod val="65000"/>
                </a:schemeClr>
              </a:solidFill>
            </a:endParaRPr>
          </a:p>
        </p:txBody>
      </p:sp>
    </p:spTree>
    <p:extLst>
      <p:ext uri="{BB962C8B-B14F-4D97-AF65-F5344CB8AC3E}">
        <p14:creationId xmlns:p14="http://schemas.microsoft.com/office/powerpoint/2010/main" val="3048660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3" name="Espaço Reservado para Texto 2"/>
          <p:cNvSpPr>
            <a:spLocks noGrp="1"/>
          </p:cNvSpPr>
          <p:nvPr>
            <p:ph type="body" idx="1" hasCustomPrompt="1"/>
          </p:nvPr>
        </p:nvSpPr>
        <p:spPr>
          <a:xfrm>
            <a:off x="457200" y="1535113"/>
            <a:ext cx="4040188" cy="639762"/>
          </a:xfrm>
          <a:solidFill>
            <a:srgbClr val="800000"/>
          </a:solidFill>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marL="273050" indent="-273050">
              <a:buFont typeface="Wingdings" panose="05000000000000000000" pitchFamily="2" charset="2"/>
              <a:buChar char="§"/>
              <a:defRPr sz="2000"/>
            </a:lvl1pPr>
            <a:lvl2pPr marL="536575" indent="-263525">
              <a:buFont typeface="Arial" panose="020B0604020202020204" pitchFamily="34" charset="0"/>
              <a:buChar char="•"/>
              <a:defRPr sz="2000">
                <a:solidFill>
                  <a:schemeClr val="bg2">
                    <a:lumMod val="25000"/>
                  </a:schemeClr>
                </a:solidFill>
              </a:defRPr>
            </a:lvl2pPr>
            <a:lvl3pPr marL="720725" indent="-184150">
              <a:buFont typeface="Calibri" panose="020F0502020204030204" pitchFamily="34" charset="0"/>
              <a:buChar char="-"/>
              <a:defRPr sz="1800">
                <a:solidFill>
                  <a:schemeClr val="accent3"/>
                </a:solidFill>
              </a:defRPr>
            </a:lvl3pPr>
            <a:lvl4pPr>
              <a:defRPr sz="1600"/>
            </a:lvl4pPr>
            <a:lvl5pPr>
              <a:defRPr sz="1600"/>
            </a:lvl5pPr>
            <a:lvl6pPr>
              <a:defRPr sz="1600"/>
            </a:lvl6pPr>
            <a:lvl7pPr>
              <a:defRPr sz="1600"/>
            </a:lvl7pPr>
            <a:lvl8pPr>
              <a:defRPr sz="1600"/>
            </a:lvl8pPr>
            <a:lvl9pPr>
              <a:defRPr sz="1600"/>
            </a:lvl9pPr>
          </a:lstStyle>
          <a:p>
            <a:pPr lvl="0"/>
            <a:r>
              <a:rPr lang="pt-BR" dirty="0"/>
              <a:t>Clique para editar o texto mestre</a:t>
            </a:r>
          </a:p>
          <a:p>
            <a:pPr lvl="1"/>
            <a:r>
              <a:rPr lang="pt-BR" dirty="0"/>
              <a:t>Segundo nível</a:t>
            </a:r>
          </a:p>
          <a:p>
            <a:pPr lvl="2"/>
            <a:r>
              <a:rPr lang="pt-BR" dirty="0"/>
              <a:t>Terceiro nível</a:t>
            </a:r>
          </a:p>
        </p:txBody>
      </p:sp>
      <p:sp>
        <p:nvSpPr>
          <p:cNvPr id="5" name="Espaço Reservado para Texto 4"/>
          <p:cNvSpPr>
            <a:spLocks noGrp="1"/>
          </p:cNvSpPr>
          <p:nvPr>
            <p:ph type="body" sz="quarter" idx="3" hasCustomPrompt="1"/>
          </p:nvPr>
        </p:nvSpPr>
        <p:spPr>
          <a:xfrm>
            <a:off x="4645025" y="1535113"/>
            <a:ext cx="4041775" cy="639762"/>
          </a:xfrm>
          <a:solidFill>
            <a:srgbClr val="800000"/>
          </a:solidFill>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marL="342900" indent="-342900">
              <a:buFont typeface="Wingdings" panose="05000000000000000000" pitchFamily="2" charset="2"/>
              <a:buChar char="§"/>
              <a:defRPr sz="2000"/>
            </a:lvl1pPr>
            <a:lvl2pPr marL="536575" indent="-263525">
              <a:buFont typeface="Arial" panose="020B0604020202020204" pitchFamily="34" charset="0"/>
              <a:buChar char="•"/>
              <a:defRPr sz="2000">
                <a:solidFill>
                  <a:schemeClr val="bg2">
                    <a:lumMod val="25000"/>
                  </a:schemeClr>
                </a:solidFill>
              </a:defRPr>
            </a:lvl2pPr>
            <a:lvl3pPr marL="720725" indent="-184150">
              <a:buClr>
                <a:schemeClr val="accent3"/>
              </a:buClr>
              <a:buFont typeface="Calibri" panose="020F0502020204030204" pitchFamily="34" charset="0"/>
              <a:buChar char="-"/>
              <a:defRPr sz="1800">
                <a:solidFill>
                  <a:schemeClr val="accent3"/>
                </a:solidFill>
              </a:defRPr>
            </a:lvl3pPr>
            <a:lvl4pPr>
              <a:defRPr sz="1600"/>
            </a:lvl4pPr>
            <a:lvl5pPr>
              <a:defRPr sz="1600"/>
            </a:lvl5pPr>
            <a:lvl6pPr>
              <a:defRPr sz="1600"/>
            </a:lvl6pPr>
            <a:lvl7pPr>
              <a:defRPr sz="1600"/>
            </a:lvl7pPr>
            <a:lvl8pPr>
              <a:defRPr sz="1600"/>
            </a:lvl8pPr>
            <a:lvl9pPr>
              <a:defRPr sz="1600"/>
            </a:lvl9pPr>
          </a:lstStyle>
          <a:p>
            <a:pPr lvl="0"/>
            <a:r>
              <a:rPr lang="pt-BR" dirty="0"/>
              <a:t>Clique para editar o texto mestre</a:t>
            </a:r>
          </a:p>
          <a:p>
            <a:pPr lvl="1"/>
            <a:r>
              <a:rPr lang="pt-BR" dirty="0"/>
              <a:t>Segundo nível</a:t>
            </a:r>
          </a:p>
          <a:p>
            <a:pPr lvl="2"/>
            <a:r>
              <a:rPr lang="pt-BR" dirty="0"/>
              <a:t>Terceiro nível</a:t>
            </a:r>
          </a:p>
        </p:txBody>
      </p:sp>
      <p:sp>
        <p:nvSpPr>
          <p:cNvPr id="2" name="Título 1"/>
          <p:cNvSpPr>
            <a:spLocks noGrp="1"/>
          </p:cNvSpPr>
          <p:nvPr>
            <p:ph type="title" hasCustomPrompt="1"/>
          </p:nvPr>
        </p:nvSpPr>
        <p:spPr>
          <a:xfrm>
            <a:off x="457200" y="717976"/>
            <a:ext cx="8229600" cy="694800"/>
          </a:xfrm>
          <a:solidFill>
            <a:schemeClr val="bg1"/>
          </a:solidFill>
        </p:spPr>
        <p:txBody>
          <a:bodyPr>
            <a:normAutofit/>
          </a:bodyPr>
          <a:lstStyle>
            <a:lvl1pPr marL="273050" indent="-273050" algn="l">
              <a:buClr>
                <a:schemeClr val="accent5">
                  <a:lumMod val="75000"/>
                </a:schemeClr>
              </a:buClr>
              <a:buFont typeface="Wingdings" panose="05000000000000000000" pitchFamily="2" charset="2"/>
              <a:buChar char="§"/>
              <a:defRPr sz="2800" b="1">
                <a:solidFill>
                  <a:schemeClr val="bg2">
                    <a:lumMod val="25000"/>
                  </a:schemeClr>
                </a:solidFill>
              </a:defRPr>
            </a:lvl1pPr>
          </a:lstStyle>
          <a:p>
            <a:r>
              <a:rPr lang="pt-BR" dirty="0"/>
              <a:t>CLIQUE PARA EDITAR O TÍTULO MESTRE</a:t>
            </a:r>
          </a:p>
        </p:txBody>
      </p:sp>
      <p:pic>
        <p:nvPicPr>
          <p:cNvPr id="11" name="Imagem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60" y="0"/>
            <a:ext cx="9150460" cy="719835"/>
          </a:xfrm>
          <a:prstGeom prst="rect">
            <a:avLst/>
          </a:prstGeom>
        </p:spPr>
      </p:pic>
      <p:pic>
        <p:nvPicPr>
          <p:cNvPr id="15" name="Imagem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90456" y="6289387"/>
            <a:ext cx="886000" cy="255850"/>
          </a:xfrm>
          <a:prstGeom prst="rect">
            <a:avLst/>
          </a:prstGeom>
        </p:spPr>
      </p:pic>
      <p:pic>
        <p:nvPicPr>
          <p:cNvPr id="16" name="Imagem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660232" y="6289387"/>
            <a:ext cx="939690" cy="255850"/>
          </a:xfrm>
          <a:prstGeom prst="rect">
            <a:avLst/>
          </a:prstGeom>
        </p:spPr>
      </p:pic>
      <p:sp>
        <p:nvSpPr>
          <p:cNvPr id="17" name="CaixaDeTexto 16"/>
          <p:cNvSpPr txBox="1"/>
          <p:nvPr userDrawn="1"/>
        </p:nvSpPr>
        <p:spPr>
          <a:xfrm>
            <a:off x="395536" y="6237312"/>
            <a:ext cx="5580008" cy="36000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solidFill>
                  <a:schemeClr val="bg1">
                    <a:lumMod val="65000"/>
                  </a:schemeClr>
                </a:solidFill>
              </a:rPr>
              <a:t>RESERVAS 0800 283 9988                                             ALLIA HOTELS.COM.BR/BRISTOL</a:t>
            </a:r>
          </a:p>
          <a:p>
            <a:endParaRPr lang="pt-BR" sz="1200" dirty="0">
              <a:solidFill>
                <a:schemeClr val="bg1">
                  <a:lumMod val="65000"/>
                </a:schemeClr>
              </a:solidFill>
            </a:endParaRPr>
          </a:p>
        </p:txBody>
      </p:sp>
    </p:spTree>
    <p:extLst>
      <p:ext uri="{BB962C8B-B14F-4D97-AF65-F5344CB8AC3E}">
        <p14:creationId xmlns:p14="http://schemas.microsoft.com/office/powerpoint/2010/main" val="183605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57200" y="717976"/>
            <a:ext cx="8229600" cy="694800"/>
          </a:xfrm>
          <a:noFill/>
        </p:spPr>
        <p:txBody>
          <a:bodyPr>
            <a:normAutofit/>
          </a:bodyPr>
          <a:lstStyle>
            <a:lvl1pPr marL="273050" indent="-273050" algn="l">
              <a:buClr>
                <a:schemeClr val="accent5">
                  <a:lumMod val="75000"/>
                </a:schemeClr>
              </a:buClr>
              <a:buFont typeface="Wingdings" panose="05000000000000000000" pitchFamily="2" charset="2"/>
              <a:buChar char="§"/>
              <a:defRPr sz="2800" b="1">
                <a:solidFill>
                  <a:schemeClr val="bg2">
                    <a:lumMod val="25000"/>
                  </a:schemeClr>
                </a:solidFill>
              </a:defRPr>
            </a:lvl1pPr>
          </a:lstStyle>
          <a:p>
            <a:r>
              <a:rPr lang="pt-BR" dirty="0"/>
              <a:t>CLIQUE PARA EDITAR O TÍTULO MESTRE</a:t>
            </a:r>
          </a:p>
        </p:txBody>
      </p:sp>
      <p:pic>
        <p:nvPicPr>
          <p:cNvPr id="7" name="Imagem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60" y="0"/>
            <a:ext cx="9150460" cy="719835"/>
          </a:xfrm>
          <a:prstGeom prst="rect">
            <a:avLst/>
          </a:prstGeom>
        </p:spPr>
      </p:pic>
      <p:pic>
        <p:nvPicPr>
          <p:cNvPr id="11" name="Imagem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90456" y="6289387"/>
            <a:ext cx="886000" cy="255850"/>
          </a:xfrm>
          <a:prstGeom prst="rect">
            <a:avLst/>
          </a:prstGeom>
        </p:spPr>
      </p:pic>
      <p:pic>
        <p:nvPicPr>
          <p:cNvPr id="12" name="Imagem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660232" y="6289387"/>
            <a:ext cx="939690" cy="255850"/>
          </a:xfrm>
          <a:prstGeom prst="rect">
            <a:avLst/>
          </a:prstGeom>
        </p:spPr>
      </p:pic>
      <p:sp>
        <p:nvSpPr>
          <p:cNvPr id="13" name="CaixaDeTexto 12"/>
          <p:cNvSpPr txBox="1"/>
          <p:nvPr userDrawn="1"/>
        </p:nvSpPr>
        <p:spPr>
          <a:xfrm>
            <a:off x="395536" y="6237312"/>
            <a:ext cx="5580008" cy="36000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solidFill>
                  <a:schemeClr val="bg1">
                    <a:lumMod val="65000"/>
                  </a:schemeClr>
                </a:solidFill>
              </a:rPr>
              <a:t>RESERVAS 0800 283 9988                                             ALLIA HOTELS.COM.BR/BRISTOL</a:t>
            </a:r>
          </a:p>
          <a:p>
            <a:endParaRPr lang="pt-BR" sz="1200" dirty="0">
              <a:solidFill>
                <a:schemeClr val="bg1">
                  <a:lumMod val="65000"/>
                </a:schemeClr>
              </a:solidFill>
            </a:endParaRPr>
          </a:p>
        </p:txBody>
      </p:sp>
    </p:spTree>
    <p:extLst>
      <p:ext uri="{BB962C8B-B14F-4D97-AF65-F5344CB8AC3E}">
        <p14:creationId xmlns:p14="http://schemas.microsoft.com/office/powerpoint/2010/main" val="2322991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9179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57200" y="273050"/>
            <a:ext cx="3008313" cy="1162050"/>
          </a:xfrm>
          <a:solidFill>
            <a:srgbClr val="800000"/>
          </a:solidFill>
          <a:ln>
            <a:solidFill>
              <a:schemeClr val="bg2">
                <a:lumMod val="75000"/>
              </a:schemeClr>
            </a:solidFill>
          </a:ln>
        </p:spPr>
        <p:txBody>
          <a:bodyPr anchor="b"/>
          <a:lstStyle>
            <a:lvl1pPr algn="l">
              <a:defRPr sz="2000" b="1">
                <a:solidFill>
                  <a:schemeClr val="bg1"/>
                </a:solidFill>
              </a:defRPr>
            </a:lvl1pPr>
          </a:lstStyle>
          <a:p>
            <a:r>
              <a:rPr lang="pt-BR" dirty="0"/>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marL="360363" indent="-360363">
              <a:buFont typeface="Wingdings" panose="05000000000000000000" pitchFamily="2" charset="2"/>
              <a:buChar char="§"/>
              <a:defRPr sz="2400"/>
            </a:lvl1pPr>
            <a:lvl2pPr marL="536575" indent="-263525">
              <a:buClr>
                <a:schemeClr val="bg2">
                  <a:lumMod val="25000"/>
                </a:schemeClr>
              </a:buClr>
              <a:buFont typeface="Arial" panose="020B0604020202020204" pitchFamily="34" charset="0"/>
              <a:buChar char="•"/>
              <a:defRPr sz="2400">
                <a:solidFill>
                  <a:schemeClr val="bg2">
                    <a:lumMod val="25000"/>
                  </a:schemeClr>
                </a:solidFill>
              </a:defRPr>
            </a:lvl2pPr>
            <a:lvl3pPr marL="720725" indent="-184150">
              <a:buClr>
                <a:schemeClr val="accent3"/>
              </a:buClr>
              <a:buFont typeface="Calibri" panose="020F0502020204030204" pitchFamily="34" charset="0"/>
              <a:buChar char="-"/>
              <a:defRPr sz="2000">
                <a:solidFill>
                  <a:schemeClr val="accent3"/>
                </a:solidFill>
              </a:defRPr>
            </a:lvl3pPr>
            <a:lvl4pPr>
              <a:defRPr sz="2000"/>
            </a:lvl4pPr>
            <a:lvl5pPr>
              <a:defRPr sz="2000"/>
            </a:lvl5pPr>
            <a:lvl6pPr>
              <a:defRPr sz="2000"/>
            </a:lvl6pPr>
            <a:lvl7pPr>
              <a:defRPr sz="2000"/>
            </a:lvl7pPr>
            <a:lvl8pPr>
              <a:defRPr sz="2000"/>
            </a:lvl8pPr>
            <a:lvl9pPr>
              <a:defRPr sz="2000"/>
            </a:lvl9pPr>
          </a:lstStyle>
          <a:p>
            <a:pPr lvl="0"/>
            <a:r>
              <a:rPr lang="pt-BR" dirty="0"/>
              <a:t>Clique para editar o texto mestre</a:t>
            </a:r>
          </a:p>
          <a:p>
            <a:pPr lvl="1"/>
            <a:r>
              <a:rPr lang="pt-BR" dirty="0"/>
              <a:t>Segundo nível</a:t>
            </a:r>
          </a:p>
          <a:p>
            <a:pPr lvl="2"/>
            <a:r>
              <a:rPr lang="pt-BR" dirty="0"/>
              <a:t>Terceiro nível</a:t>
            </a:r>
          </a:p>
        </p:txBody>
      </p:sp>
      <p:sp>
        <p:nvSpPr>
          <p:cNvPr id="4" name="Espaço Reservado para Texto 3"/>
          <p:cNvSpPr>
            <a:spLocks noGrp="1"/>
          </p:cNvSpPr>
          <p:nvPr>
            <p:ph type="body" sz="half" idx="2"/>
          </p:nvPr>
        </p:nvSpPr>
        <p:spPr>
          <a:xfrm>
            <a:off x="457200" y="1435100"/>
            <a:ext cx="3008313" cy="4691063"/>
          </a:xfrm>
          <a:solidFill>
            <a:schemeClr val="bg1">
              <a:lumMod val="95000"/>
            </a:schemeClr>
          </a:solidFill>
        </p:spPr>
        <p:txBody>
          <a:bodyPr/>
          <a:lstStyle>
            <a:lvl1pPr marL="0" indent="0">
              <a:buNone/>
              <a:defRPr sz="1400">
                <a:solidFill>
                  <a:schemeClr val="bg2">
                    <a:lumMod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dirty="0"/>
              <a:t>Clique para editar o texto mestre</a:t>
            </a:r>
          </a:p>
        </p:txBody>
      </p:sp>
      <p:pic>
        <p:nvPicPr>
          <p:cNvPr id="11" name="Imagem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90456" y="6289387"/>
            <a:ext cx="886000" cy="255850"/>
          </a:xfrm>
          <a:prstGeom prst="rect">
            <a:avLst/>
          </a:prstGeom>
        </p:spPr>
      </p:pic>
      <p:pic>
        <p:nvPicPr>
          <p:cNvPr id="12" name="Imagem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60232" y="6289387"/>
            <a:ext cx="939690" cy="255850"/>
          </a:xfrm>
          <a:prstGeom prst="rect">
            <a:avLst/>
          </a:prstGeom>
        </p:spPr>
      </p:pic>
      <p:sp>
        <p:nvSpPr>
          <p:cNvPr id="13" name="CaixaDeTexto 12"/>
          <p:cNvSpPr txBox="1"/>
          <p:nvPr userDrawn="1"/>
        </p:nvSpPr>
        <p:spPr>
          <a:xfrm>
            <a:off x="395536" y="6237312"/>
            <a:ext cx="5580008" cy="36000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solidFill>
                  <a:schemeClr val="bg1">
                    <a:lumMod val="65000"/>
                  </a:schemeClr>
                </a:solidFill>
              </a:rPr>
              <a:t>RESERVAS 0800 283 9988                                             ALLIA HOTELS.COM.BR/BRISTOL</a:t>
            </a:r>
          </a:p>
          <a:p>
            <a:endParaRPr lang="pt-BR" sz="1200" dirty="0">
              <a:solidFill>
                <a:schemeClr val="bg1">
                  <a:lumMod val="65000"/>
                </a:schemeClr>
              </a:solidFill>
            </a:endParaRPr>
          </a:p>
        </p:txBody>
      </p:sp>
    </p:spTree>
    <p:extLst>
      <p:ext uri="{BB962C8B-B14F-4D97-AF65-F5344CB8AC3E}">
        <p14:creationId xmlns:p14="http://schemas.microsoft.com/office/powerpoint/2010/main" val="1791181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OverTx">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67"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68"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extLst>
      <p:ext uri="{BB962C8B-B14F-4D97-AF65-F5344CB8AC3E}">
        <p14:creationId xmlns:p14="http://schemas.microsoft.com/office/powerpoint/2010/main" val="1682400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ACFB6E-BF3C-4EEC-877D-EBE29626FDFC}" type="datetimeFigureOut">
              <a:rPr lang="pt-BR" smtClean="0"/>
              <a:pPr/>
              <a:t>05/10/2019</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79CCB-1242-4659-B455-A7A44E203CF0}" type="slidenum">
              <a:rPr lang="pt-BR" smtClean="0"/>
              <a:pPr/>
              <a:t>‹nº›</a:t>
            </a:fld>
            <a:endParaRPr lang="pt-BR"/>
          </a:p>
        </p:txBody>
      </p:sp>
    </p:spTree>
    <p:extLst>
      <p:ext uri="{BB962C8B-B14F-4D97-AF65-F5344CB8AC3E}">
        <p14:creationId xmlns:p14="http://schemas.microsoft.com/office/powerpoint/2010/main" val="3412247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10.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3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683568" y="2708920"/>
            <a:ext cx="7772400" cy="1370583"/>
          </a:xfrm>
        </p:spPr>
        <p:txBody>
          <a:bodyPr>
            <a:normAutofit/>
          </a:bodyPr>
          <a:lstStyle/>
          <a:p>
            <a:r>
              <a:rPr lang="pt-BR" sz="4000" dirty="0">
                <a:solidFill>
                  <a:srgbClr val="B13F9A">
                    <a:lumMod val="50000"/>
                  </a:srgbClr>
                </a:solidFill>
              </a:rPr>
              <a:t>ANÁLISE MACRO-ECONÔMICA DO EMPREENDIMENTO</a:t>
            </a:r>
            <a:endParaRPr lang="pt-BR" dirty="0"/>
          </a:p>
        </p:txBody>
      </p:sp>
    </p:spTree>
    <p:extLst>
      <p:ext uri="{BB962C8B-B14F-4D97-AF65-F5344CB8AC3E}">
        <p14:creationId xmlns:p14="http://schemas.microsoft.com/office/powerpoint/2010/main" val="232688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0" y="865780"/>
            <a:ext cx="9144000" cy="5126440"/>
          </a:xfrm>
          <a:prstGeom prst="rect">
            <a:avLst/>
          </a:prstGeom>
        </p:spPr>
      </p:pic>
      <p:sp>
        <p:nvSpPr>
          <p:cNvPr id="3" name="CaixaDeTexto 2"/>
          <p:cNvSpPr txBox="1"/>
          <p:nvPr/>
        </p:nvSpPr>
        <p:spPr>
          <a:xfrm>
            <a:off x="1976718" y="3082897"/>
            <a:ext cx="1059906" cy="553998"/>
          </a:xfrm>
          <a:prstGeom prst="rect">
            <a:avLst/>
          </a:prstGeom>
          <a:solidFill>
            <a:schemeClr val="bg1"/>
          </a:solidFill>
        </p:spPr>
        <p:txBody>
          <a:bodyPr wrap="none" rtlCol="0">
            <a:spAutoFit/>
          </a:bodyPr>
          <a:lstStyle/>
          <a:p>
            <a:r>
              <a:rPr lang="pt-BR" sz="3000" b="1" dirty="0">
                <a:latin typeface="+mj-lt"/>
              </a:rPr>
              <a:t>0,9%</a:t>
            </a:r>
          </a:p>
        </p:txBody>
      </p:sp>
      <p:sp>
        <p:nvSpPr>
          <p:cNvPr id="4" name="Retângulo 3"/>
          <p:cNvSpPr/>
          <p:nvPr/>
        </p:nvSpPr>
        <p:spPr>
          <a:xfrm>
            <a:off x="4130120" y="3072971"/>
            <a:ext cx="3603872" cy="553998"/>
          </a:xfrm>
          <a:prstGeom prst="rect">
            <a:avLst/>
          </a:prstGeom>
          <a:solidFill>
            <a:schemeClr val="bg1"/>
          </a:solidFill>
        </p:spPr>
        <p:txBody>
          <a:bodyPr wrap="none">
            <a:spAutoFit/>
          </a:bodyPr>
          <a:lstStyle/>
          <a:p>
            <a:r>
              <a:rPr lang="pt-BR" sz="3000" b="1" dirty="0"/>
              <a:t>Atual 104.053 PTS</a:t>
            </a:r>
          </a:p>
        </p:txBody>
      </p:sp>
      <p:sp>
        <p:nvSpPr>
          <p:cNvPr id="5" name="Retângulo 4"/>
          <p:cNvSpPr/>
          <p:nvPr/>
        </p:nvSpPr>
        <p:spPr>
          <a:xfrm rot="20130079">
            <a:off x="6888084" y="3228945"/>
            <a:ext cx="2385781" cy="400110"/>
          </a:xfrm>
          <a:prstGeom prst="rect">
            <a:avLst/>
          </a:prstGeom>
        </p:spPr>
        <p:txBody>
          <a:bodyPr wrap="none">
            <a:spAutoFit/>
          </a:bodyPr>
          <a:lstStyle/>
          <a:p>
            <a:r>
              <a:rPr lang="pt-BR" sz="2000" b="1" dirty="0"/>
              <a:t>Prev.: 130 mil PTS</a:t>
            </a:r>
          </a:p>
        </p:txBody>
      </p:sp>
      <p:sp>
        <p:nvSpPr>
          <p:cNvPr id="6" name="CaixaDeTexto 5"/>
          <p:cNvSpPr txBox="1"/>
          <p:nvPr/>
        </p:nvSpPr>
        <p:spPr>
          <a:xfrm>
            <a:off x="918888" y="4553103"/>
            <a:ext cx="1273105" cy="553998"/>
          </a:xfrm>
          <a:prstGeom prst="rect">
            <a:avLst/>
          </a:prstGeom>
          <a:solidFill>
            <a:schemeClr val="bg1"/>
          </a:solidFill>
        </p:spPr>
        <p:txBody>
          <a:bodyPr wrap="none" rtlCol="0">
            <a:spAutoFit/>
          </a:bodyPr>
          <a:lstStyle/>
          <a:p>
            <a:r>
              <a:rPr lang="pt-BR" sz="3000" b="1" dirty="0">
                <a:latin typeface="+mj-lt"/>
              </a:rPr>
              <a:t>3,84%</a:t>
            </a:r>
          </a:p>
        </p:txBody>
      </p:sp>
      <p:sp>
        <p:nvSpPr>
          <p:cNvPr id="7" name="CaixaDeTexto 6"/>
          <p:cNvSpPr txBox="1"/>
          <p:nvPr/>
        </p:nvSpPr>
        <p:spPr>
          <a:xfrm>
            <a:off x="2953869" y="4597927"/>
            <a:ext cx="1273105" cy="553998"/>
          </a:xfrm>
          <a:prstGeom prst="rect">
            <a:avLst/>
          </a:prstGeom>
          <a:solidFill>
            <a:schemeClr val="bg1"/>
          </a:solidFill>
        </p:spPr>
        <p:txBody>
          <a:bodyPr wrap="none" rtlCol="0">
            <a:spAutoFit/>
          </a:bodyPr>
          <a:lstStyle/>
          <a:p>
            <a:r>
              <a:rPr lang="pt-BR" sz="3000" b="1" dirty="0">
                <a:latin typeface="+mj-lt"/>
              </a:rPr>
              <a:t>5,00%</a:t>
            </a:r>
          </a:p>
        </p:txBody>
      </p:sp>
      <p:sp>
        <p:nvSpPr>
          <p:cNvPr id="8" name="Retângulo 7"/>
          <p:cNvSpPr/>
          <p:nvPr/>
        </p:nvSpPr>
        <p:spPr>
          <a:xfrm>
            <a:off x="4692483" y="5247946"/>
            <a:ext cx="1826141" cy="369332"/>
          </a:xfrm>
          <a:prstGeom prst="rect">
            <a:avLst/>
          </a:prstGeom>
        </p:spPr>
        <p:txBody>
          <a:bodyPr wrap="none">
            <a:spAutoFit/>
          </a:bodyPr>
          <a:lstStyle/>
          <a:p>
            <a:r>
              <a:rPr lang="pt-BR" b="1" dirty="0"/>
              <a:t>US$ 85 bilhões</a:t>
            </a:r>
          </a:p>
        </p:txBody>
      </p:sp>
      <p:sp>
        <p:nvSpPr>
          <p:cNvPr id="9" name="CustomShape 1">
            <a:extLst>
              <a:ext uri="{FF2B5EF4-FFF2-40B4-BE49-F238E27FC236}">
                <a16:creationId xmlns:a16="http://schemas.microsoft.com/office/drawing/2014/main" id="{6D0BBC28-ECA6-4566-AF70-A166B0F29151}"/>
              </a:ext>
            </a:extLst>
          </p:cNvPr>
          <p:cNvSpPr/>
          <p:nvPr/>
        </p:nvSpPr>
        <p:spPr>
          <a:xfrm>
            <a:off x="152494" y="81266"/>
            <a:ext cx="8735644" cy="494531"/>
          </a:xfrm>
          <a:prstGeom prst="rect">
            <a:avLst/>
          </a:prstGeom>
          <a:noFill/>
          <a:ln>
            <a:noFill/>
          </a:ln>
        </p:spPr>
        <p:txBody>
          <a:bodyPr lIns="90000" tIns="45000" rIns="90000" bIns="45000" anchor="ctr"/>
          <a:lstStyle/>
          <a:p>
            <a:pPr>
              <a:lnSpc>
                <a:spcPct val="100000"/>
              </a:lnSpc>
            </a:pPr>
            <a:r>
              <a:rPr lang="pt-BR" sz="3000" b="1" dirty="0">
                <a:solidFill>
                  <a:srgbClr val="701B18"/>
                </a:solidFill>
                <a:latin typeface="Calibri"/>
              </a:rPr>
              <a:t>CENARIOS DA ECOMONIA 2019</a:t>
            </a:r>
          </a:p>
        </p:txBody>
      </p:sp>
    </p:spTree>
    <p:extLst>
      <p:ext uri="{BB962C8B-B14F-4D97-AF65-F5344CB8AC3E}">
        <p14:creationId xmlns:p14="http://schemas.microsoft.com/office/powerpoint/2010/main" val="806779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0" y="888481"/>
            <a:ext cx="9144000" cy="5081037"/>
          </a:xfrm>
          <a:prstGeom prst="rect">
            <a:avLst/>
          </a:prstGeom>
        </p:spPr>
      </p:pic>
      <p:sp>
        <p:nvSpPr>
          <p:cNvPr id="3" name="CustomShape 1">
            <a:extLst>
              <a:ext uri="{FF2B5EF4-FFF2-40B4-BE49-F238E27FC236}">
                <a16:creationId xmlns:a16="http://schemas.microsoft.com/office/drawing/2014/main" id="{B6AFD8EC-30CC-4C73-968D-66518E22F65C}"/>
              </a:ext>
            </a:extLst>
          </p:cNvPr>
          <p:cNvSpPr/>
          <p:nvPr/>
        </p:nvSpPr>
        <p:spPr>
          <a:xfrm>
            <a:off x="152494" y="81266"/>
            <a:ext cx="8735644" cy="494531"/>
          </a:xfrm>
          <a:prstGeom prst="rect">
            <a:avLst/>
          </a:prstGeom>
          <a:noFill/>
          <a:ln>
            <a:noFill/>
          </a:ln>
        </p:spPr>
        <p:txBody>
          <a:bodyPr lIns="90000" tIns="45000" rIns="90000" bIns="45000" anchor="ctr"/>
          <a:lstStyle/>
          <a:p>
            <a:pPr>
              <a:lnSpc>
                <a:spcPct val="100000"/>
              </a:lnSpc>
            </a:pPr>
            <a:r>
              <a:rPr lang="pt-BR" sz="3000" b="1" dirty="0">
                <a:solidFill>
                  <a:srgbClr val="701B18"/>
                </a:solidFill>
                <a:latin typeface="Calibri"/>
              </a:rPr>
              <a:t>CENARIOS DA ECOMONIA 2019</a:t>
            </a:r>
          </a:p>
        </p:txBody>
      </p:sp>
    </p:spTree>
    <p:extLst>
      <p:ext uri="{BB962C8B-B14F-4D97-AF65-F5344CB8AC3E}">
        <p14:creationId xmlns:p14="http://schemas.microsoft.com/office/powerpoint/2010/main" val="539517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0" y="909257"/>
            <a:ext cx="9144000" cy="5039485"/>
          </a:xfrm>
          <a:prstGeom prst="rect">
            <a:avLst/>
          </a:prstGeom>
        </p:spPr>
      </p:pic>
      <p:sp>
        <p:nvSpPr>
          <p:cNvPr id="3" name="CustomShape 1">
            <a:extLst>
              <a:ext uri="{FF2B5EF4-FFF2-40B4-BE49-F238E27FC236}">
                <a16:creationId xmlns:a16="http://schemas.microsoft.com/office/drawing/2014/main" id="{C866289F-53C8-4513-A991-12E493CBCD10}"/>
              </a:ext>
            </a:extLst>
          </p:cNvPr>
          <p:cNvSpPr/>
          <p:nvPr/>
        </p:nvSpPr>
        <p:spPr>
          <a:xfrm>
            <a:off x="152494" y="81266"/>
            <a:ext cx="8735644" cy="494531"/>
          </a:xfrm>
          <a:prstGeom prst="rect">
            <a:avLst/>
          </a:prstGeom>
          <a:noFill/>
          <a:ln>
            <a:noFill/>
          </a:ln>
        </p:spPr>
        <p:txBody>
          <a:bodyPr lIns="90000" tIns="45000" rIns="90000" bIns="45000" anchor="ctr"/>
          <a:lstStyle/>
          <a:p>
            <a:pPr>
              <a:lnSpc>
                <a:spcPct val="100000"/>
              </a:lnSpc>
            </a:pPr>
            <a:r>
              <a:rPr lang="pt-BR" sz="3000" b="1" dirty="0">
                <a:solidFill>
                  <a:srgbClr val="701B18"/>
                </a:solidFill>
                <a:latin typeface="Calibri"/>
              </a:rPr>
              <a:t>CENARIOS DA ECOMONIA 2019</a:t>
            </a:r>
          </a:p>
        </p:txBody>
      </p:sp>
    </p:spTree>
    <p:extLst>
      <p:ext uri="{BB962C8B-B14F-4D97-AF65-F5344CB8AC3E}">
        <p14:creationId xmlns:p14="http://schemas.microsoft.com/office/powerpoint/2010/main" val="1622732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0" y="908779"/>
            <a:ext cx="9144000" cy="5040442"/>
          </a:xfrm>
          <a:prstGeom prst="rect">
            <a:avLst/>
          </a:prstGeom>
        </p:spPr>
      </p:pic>
      <p:sp>
        <p:nvSpPr>
          <p:cNvPr id="3" name="CustomShape 1">
            <a:extLst>
              <a:ext uri="{FF2B5EF4-FFF2-40B4-BE49-F238E27FC236}">
                <a16:creationId xmlns:a16="http://schemas.microsoft.com/office/drawing/2014/main" id="{12FF5965-1FEB-463F-A5B5-09CC0F88A771}"/>
              </a:ext>
            </a:extLst>
          </p:cNvPr>
          <p:cNvSpPr/>
          <p:nvPr/>
        </p:nvSpPr>
        <p:spPr>
          <a:xfrm>
            <a:off x="152494" y="81266"/>
            <a:ext cx="8735644" cy="494531"/>
          </a:xfrm>
          <a:prstGeom prst="rect">
            <a:avLst/>
          </a:prstGeom>
          <a:noFill/>
          <a:ln>
            <a:noFill/>
          </a:ln>
        </p:spPr>
        <p:txBody>
          <a:bodyPr lIns="90000" tIns="45000" rIns="90000" bIns="45000" anchor="ctr"/>
          <a:lstStyle/>
          <a:p>
            <a:pPr>
              <a:lnSpc>
                <a:spcPct val="100000"/>
              </a:lnSpc>
            </a:pPr>
            <a:r>
              <a:rPr lang="pt-BR" sz="3000" b="1" dirty="0">
                <a:solidFill>
                  <a:srgbClr val="701B18"/>
                </a:solidFill>
                <a:latin typeface="Calibri"/>
              </a:rPr>
              <a:t>CENARIOS DA ECOMONIA 2019</a:t>
            </a:r>
          </a:p>
        </p:txBody>
      </p:sp>
    </p:spTree>
    <p:extLst>
      <p:ext uri="{BB962C8B-B14F-4D97-AF65-F5344CB8AC3E}">
        <p14:creationId xmlns:p14="http://schemas.microsoft.com/office/powerpoint/2010/main" val="1554229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stomShape 1"/>
          <p:cNvSpPr/>
          <p:nvPr/>
        </p:nvSpPr>
        <p:spPr>
          <a:xfrm>
            <a:off x="159074" y="719640"/>
            <a:ext cx="8811306" cy="475200"/>
          </a:xfrm>
          <a:prstGeom prst="rect">
            <a:avLst/>
          </a:prstGeom>
          <a:noFill/>
          <a:ln>
            <a:noFill/>
          </a:ln>
        </p:spPr>
        <p:txBody>
          <a:bodyPr lIns="90000" tIns="45000" rIns="90000" bIns="45000" anchor="ctr"/>
          <a:lstStyle/>
          <a:p>
            <a:pPr>
              <a:lnSpc>
                <a:spcPct val="100000"/>
              </a:lnSpc>
              <a:buFont typeface="Wingdings" charset="2"/>
              <a:buChar char=""/>
            </a:pPr>
            <a:r>
              <a:rPr lang="pt-BR" sz="2400" b="1" dirty="0">
                <a:solidFill>
                  <a:srgbClr val="581F4D"/>
                </a:solidFill>
                <a:latin typeface="Calibri"/>
              </a:rPr>
              <a:t> PANORAMA NACIONAL</a:t>
            </a:r>
            <a:endParaRPr sz="2400" dirty="0">
              <a:solidFill>
                <a:srgbClr val="581F4D"/>
              </a:solidFill>
            </a:endParaRPr>
          </a:p>
        </p:txBody>
      </p:sp>
      <p:sp>
        <p:nvSpPr>
          <p:cNvPr id="9" name="CustomShape 3"/>
          <p:cNvSpPr/>
          <p:nvPr/>
        </p:nvSpPr>
        <p:spPr>
          <a:xfrm>
            <a:off x="64945" y="1194840"/>
            <a:ext cx="8991100" cy="1651385"/>
          </a:xfrm>
          <a:prstGeom prst="rect">
            <a:avLst/>
          </a:prstGeom>
          <a:noFill/>
          <a:ln>
            <a:noFill/>
          </a:ln>
        </p:spPr>
        <p:txBody>
          <a:bodyPr lIns="90000" tIns="45000" rIns="90000" bIns="45000"/>
          <a:lstStyle/>
          <a:p>
            <a:pPr marL="177800" indent="-177800">
              <a:lnSpc>
                <a:spcPct val="100000"/>
              </a:lnSpc>
              <a:buFont typeface="Arial" pitchFamily="34" charset="0"/>
              <a:buChar char="•"/>
            </a:pPr>
            <a:endParaRPr lang="pt-BR" sz="1600" dirty="0">
              <a:latin typeface="Calibri"/>
            </a:endParaRPr>
          </a:p>
        </p:txBody>
      </p:sp>
      <p:pic>
        <p:nvPicPr>
          <p:cNvPr id="4" name="Imagem 3"/>
          <p:cNvPicPr>
            <a:picLocks noChangeAspect="1"/>
          </p:cNvPicPr>
          <p:nvPr/>
        </p:nvPicPr>
        <p:blipFill>
          <a:blip r:embed="rId2"/>
          <a:stretch>
            <a:fillRect/>
          </a:stretch>
        </p:blipFill>
        <p:spPr>
          <a:xfrm>
            <a:off x="38051" y="1109772"/>
            <a:ext cx="9105949" cy="1794793"/>
          </a:xfrm>
          <a:prstGeom prst="rect">
            <a:avLst/>
          </a:prstGeom>
        </p:spPr>
      </p:pic>
      <p:pic>
        <p:nvPicPr>
          <p:cNvPr id="6" name="Imagem 5"/>
          <p:cNvPicPr>
            <a:picLocks noChangeAspect="1"/>
          </p:cNvPicPr>
          <p:nvPr/>
        </p:nvPicPr>
        <p:blipFill>
          <a:blip r:embed="rId3"/>
          <a:stretch>
            <a:fillRect/>
          </a:stretch>
        </p:blipFill>
        <p:spPr>
          <a:xfrm>
            <a:off x="152153" y="3442448"/>
            <a:ext cx="8813231" cy="3234947"/>
          </a:xfrm>
          <a:prstGeom prst="rect">
            <a:avLst/>
          </a:prstGeom>
        </p:spPr>
      </p:pic>
      <p:sp>
        <p:nvSpPr>
          <p:cNvPr id="8" name="Retângulo 7"/>
          <p:cNvSpPr/>
          <p:nvPr/>
        </p:nvSpPr>
        <p:spPr>
          <a:xfrm>
            <a:off x="64945" y="2980782"/>
            <a:ext cx="8991100" cy="292388"/>
          </a:xfrm>
          <a:prstGeom prst="rect">
            <a:avLst/>
          </a:prstGeom>
        </p:spPr>
        <p:txBody>
          <a:bodyPr wrap="square">
            <a:spAutoFit/>
          </a:bodyPr>
          <a:lstStyle/>
          <a:p>
            <a:pPr algn="ctr"/>
            <a:r>
              <a:rPr lang="pt-BR" sz="1300" b="1" dirty="0">
                <a:solidFill>
                  <a:schemeClr val="bg2">
                    <a:lumMod val="50000"/>
                  </a:schemeClr>
                </a:solidFill>
              </a:rPr>
              <a:t>Capital, Vitória é a segunda com o melhor desempenho de crescimento da hotelaria do Brasil. cresceu 20,4%</a:t>
            </a:r>
          </a:p>
        </p:txBody>
      </p:sp>
      <p:sp>
        <p:nvSpPr>
          <p:cNvPr id="10" name="CustomShape 1">
            <a:extLst>
              <a:ext uri="{FF2B5EF4-FFF2-40B4-BE49-F238E27FC236}">
                <a16:creationId xmlns:a16="http://schemas.microsoft.com/office/drawing/2014/main" id="{ACE9D313-0366-48D9-BBD5-1D03B63E869A}"/>
              </a:ext>
            </a:extLst>
          </p:cNvPr>
          <p:cNvSpPr/>
          <p:nvPr/>
        </p:nvSpPr>
        <p:spPr>
          <a:xfrm>
            <a:off x="152494" y="81266"/>
            <a:ext cx="8735644" cy="494531"/>
          </a:xfrm>
          <a:prstGeom prst="rect">
            <a:avLst/>
          </a:prstGeom>
          <a:noFill/>
          <a:ln>
            <a:noFill/>
          </a:ln>
        </p:spPr>
        <p:txBody>
          <a:bodyPr lIns="90000" tIns="45000" rIns="90000" bIns="45000" anchor="ctr"/>
          <a:lstStyle/>
          <a:p>
            <a:pPr>
              <a:lnSpc>
                <a:spcPct val="100000"/>
              </a:lnSpc>
            </a:pPr>
            <a:r>
              <a:rPr lang="pt-BR" sz="3000" b="1" dirty="0">
                <a:solidFill>
                  <a:srgbClr val="701B18"/>
                </a:solidFill>
                <a:latin typeface="Calibri"/>
              </a:rPr>
              <a:t>CENARIOS DA ECOMONIA 2019</a:t>
            </a:r>
          </a:p>
        </p:txBody>
      </p:sp>
    </p:spTree>
    <p:extLst>
      <p:ext uri="{BB962C8B-B14F-4D97-AF65-F5344CB8AC3E}">
        <p14:creationId xmlns:p14="http://schemas.microsoft.com/office/powerpoint/2010/main" val="2924012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0" y="0"/>
            <a:ext cx="9144000" cy="6858000"/>
          </a:xfrm>
          <a:prstGeom prst="rect">
            <a:avLst/>
          </a:prstGeom>
        </p:spPr>
      </p:pic>
      <p:sp>
        <p:nvSpPr>
          <p:cNvPr id="3" name="CustomShape 1">
            <a:extLst>
              <a:ext uri="{FF2B5EF4-FFF2-40B4-BE49-F238E27FC236}">
                <a16:creationId xmlns:a16="http://schemas.microsoft.com/office/drawing/2014/main" id="{02BA0427-136B-4915-A87E-0052FEB2D514}"/>
              </a:ext>
            </a:extLst>
          </p:cNvPr>
          <p:cNvSpPr/>
          <p:nvPr/>
        </p:nvSpPr>
        <p:spPr>
          <a:xfrm>
            <a:off x="152494" y="81266"/>
            <a:ext cx="8735644" cy="494531"/>
          </a:xfrm>
          <a:prstGeom prst="rect">
            <a:avLst/>
          </a:prstGeom>
          <a:noFill/>
          <a:ln>
            <a:noFill/>
          </a:ln>
        </p:spPr>
        <p:txBody>
          <a:bodyPr lIns="90000" tIns="45000" rIns="90000" bIns="45000" anchor="ctr"/>
          <a:lstStyle/>
          <a:p>
            <a:pPr>
              <a:lnSpc>
                <a:spcPct val="100000"/>
              </a:lnSpc>
            </a:pPr>
            <a:r>
              <a:rPr lang="pt-BR" sz="3000" b="1" dirty="0">
                <a:solidFill>
                  <a:srgbClr val="701B18"/>
                </a:solidFill>
                <a:latin typeface="Calibri"/>
              </a:rPr>
              <a:t>CENARIOS DA ECOMONIA 2019</a:t>
            </a:r>
          </a:p>
        </p:txBody>
      </p:sp>
    </p:spTree>
    <p:extLst>
      <p:ext uri="{BB962C8B-B14F-4D97-AF65-F5344CB8AC3E}">
        <p14:creationId xmlns:p14="http://schemas.microsoft.com/office/powerpoint/2010/main" val="686168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0" y="978708"/>
            <a:ext cx="9144000" cy="4900583"/>
          </a:xfrm>
          <a:prstGeom prst="rect">
            <a:avLst/>
          </a:prstGeom>
        </p:spPr>
      </p:pic>
      <p:sp>
        <p:nvSpPr>
          <p:cNvPr id="3" name="CustomShape 1">
            <a:extLst>
              <a:ext uri="{FF2B5EF4-FFF2-40B4-BE49-F238E27FC236}">
                <a16:creationId xmlns:a16="http://schemas.microsoft.com/office/drawing/2014/main" id="{762877A3-B00B-4EF9-8483-6CC7CE1D2F87}"/>
              </a:ext>
            </a:extLst>
          </p:cNvPr>
          <p:cNvSpPr/>
          <p:nvPr/>
        </p:nvSpPr>
        <p:spPr>
          <a:xfrm>
            <a:off x="152494" y="81266"/>
            <a:ext cx="8735644" cy="494531"/>
          </a:xfrm>
          <a:prstGeom prst="rect">
            <a:avLst/>
          </a:prstGeom>
          <a:noFill/>
          <a:ln>
            <a:noFill/>
          </a:ln>
        </p:spPr>
        <p:txBody>
          <a:bodyPr lIns="90000" tIns="45000" rIns="90000" bIns="45000" anchor="ctr"/>
          <a:lstStyle/>
          <a:p>
            <a:pPr>
              <a:lnSpc>
                <a:spcPct val="100000"/>
              </a:lnSpc>
            </a:pPr>
            <a:r>
              <a:rPr lang="pt-BR" sz="3000" b="1" dirty="0">
                <a:solidFill>
                  <a:srgbClr val="701B18"/>
                </a:solidFill>
                <a:latin typeface="Calibri"/>
              </a:rPr>
              <a:t>CENARIOS DA ECOMONIA 2019</a:t>
            </a:r>
          </a:p>
        </p:txBody>
      </p:sp>
    </p:spTree>
    <p:extLst>
      <p:ext uri="{BB962C8B-B14F-4D97-AF65-F5344CB8AC3E}">
        <p14:creationId xmlns:p14="http://schemas.microsoft.com/office/powerpoint/2010/main" val="413032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0" y="891073"/>
            <a:ext cx="9144000" cy="5075853"/>
          </a:xfrm>
          <a:prstGeom prst="rect">
            <a:avLst/>
          </a:prstGeom>
        </p:spPr>
      </p:pic>
      <p:sp>
        <p:nvSpPr>
          <p:cNvPr id="3" name="CustomShape 1">
            <a:extLst>
              <a:ext uri="{FF2B5EF4-FFF2-40B4-BE49-F238E27FC236}">
                <a16:creationId xmlns:a16="http://schemas.microsoft.com/office/drawing/2014/main" id="{4D20D17D-D9BF-424D-BA95-C2F4B6AD4095}"/>
              </a:ext>
            </a:extLst>
          </p:cNvPr>
          <p:cNvSpPr/>
          <p:nvPr/>
        </p:nvSpPr>
        <p:spPr>
          <a:xfrm>
            <a:off x="152494" y="81266"/>
            <a:ext cx="8735644" cy="494531"/>
          </a:xfrm>
          <a:prstGeom prst="rect">
            <a:avLst/>
          </a:prstGeom>
          <a:noFill/>
          <a:ln>
            <a:noFill/>
          </a:ln>
        </p:spPr>
        <p:txBody>
          <a:bodyPr lIns="90000" tIns="45000" rIns="90000" bIns="45000" anchor="ctr"/>
          <a:lstStyle/>
          <a:p>
            <a:pPr>
              <a:lnSpc>
                <a:spcPct val="100000"/>
              </a:lnSpc>
            </a:pPr>
            <a:r>
              <a:rPr lang="pt-BR" sz="3000" b="1" dirty="0">
                <a:solidFill>
                  <a:srgbClr val="701B18"/>
                </a:solidFill>
                <a:latin typeface="Calibri"/>
              </a:rPr>
              <a:t>CENARIOS DA ECOMONIA 2019</a:t>
            </a:r>
          </a:p>
        </p:txBody>
      </p:sp>
    </p:spTree>
    <p:extLst>
      <p:ext uri="{BB962C8B-B14F-4D97-AF65-F5344CB8AC3E}">
        <p14:creationId xmlns:p14="http://schemas.microsoft.com/office/powerpoint/2010/main" val="2324674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ítulo 3"/>
          <p:cNvSpPr txBox="1">
            <a:spLocks/>
          </p:cNvSpPr>
          <p:nvPr/>
        </p:nvSpPr>
        <p:spPr>
          <a:xfrm>
            <a:off x="107504" y="2289902"/>
            <a:ext cx="2520280" cy="3168352"/>
          </a:xfrm>
          <a:prstGeom prst="rect">
            <a:avLst/>
          </a:prstGeom>
        </p:spPr>
        <p:style>
          <a:lnRef idx="0">
            <a:scrgbClr r="0" g="0" b="0"/>
          </a:lnRef>
          <a:fillRef idx="0">
            <a:scrgbClr r="0" g="0" b="0"/>
          </a:fillRef>
          <a:effectRef idx="0">
            <a:scrgbClr r="0" g="0" b="0"/>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3600" b="1" kern="1200">
                <a:solidFill>
                  <a:srgbClr val="701B18"/>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pt-BR" sz="2000" dirty="0">
                <a:solidFill>
                  <a:srgbClr val="B13F9A">
                    <a:lumMod val="50000"/>
                  </a:srgbClr>
                </a:solidFill>
              </a:rPr>
              <a:t>Ala A:</a:t>
            </a:r>
          </a:p>
          <a:p>
            <a:pPr algn="l"/>
            <a:r>
              <a:rPr lang="pt-BR" sz="2000" dirty="0">
                <a:solidFill>
                  <a:srgbClr val="B13F9A">
                    <a:lumMod val="50000"/>
                  </a:srgbClr>
                </a:solidFill>
              </a:rPr>
              <a:t>81 </a:t>
            </a:r>
            <a:r>
              <a:rPr lang="pt-BR" sz="2000" dirty="0" err="1">
                <a:solidFill>
                  <a:srgbClr val="B13F9A">
                    <a:lumMod val="50000"/>
                  </a:srgbClr>
                </a:solidFill>
              </a:rPr>
              <a:t>UHs</a:t>
            </a:r>
            <a:r>
              <a:rPr lang="pt-BR" sz="2000" dirty="0">
                <a:solidFill>
                  <a:srgbClr val="B13F9A">
                    <a:lumMod val="50000"/>
                  </a:srgbClr>
                </a:solidFill>
              </a:rPr>
              <a:t> hotelaria</a:t>
            </a:r>
          </a:p>
          <a:p>
            <a:pPr algn="l"/>
            <a:r>
              <a:rPr lang="pt-BR" sz="2000" dirty="0">
                <a:solidFill>
                  <a:srgbClr val="B13F9A">
                    <a:lumMod val="50000"/>
                  </a:srgbClr>
                </a:solidFill>
              </a:rPr>
              <a:t>Ala B:</a:t>
            </a:r>
          </a:p>
          <a:p>
            <a:pPr algn="l"/>
            <a:r>
              <a:rPr lang="pt-BR" sz="2000" dirty="0">
                <a:solidFill>
                  <a:srgbClr val="B13F9A">
                    <a:lumMod val="50000"/>
                  </a:srgbClr>
                </a:solidFill>
              </a:rPr>
              <a:t>46 </a:t>
            </a:r>
            <a:r>
              <a:rPr lang="pt-BR" sz="2000" dirty="0" err="1">
                <a:solidFill>
                  <a:srgbClr val="B13F9A">
                    <a:lumMod val="50000"/>
                  </a:srgbClr>
                </a:solidFill>
              </a:rPr>
              <a:t>UHs</a:t>
            </a:r>
            <a:r>
              <a:rPr lang="pt-BR" sz="2000" dirty="0">
                <a:solidFill>
                  <a:srgbClr val="B13F9A">
                    <a:lumMod val="50000"/>
                  </a:srgbClr>
                </a:solidFill>
              </a:rPr>
              <a:t> residenciais</a:t>
            </a:r>
          </a:p>
          <a:p>
            <a:pPr algn="l"/>
            <a:r>
              <a:rPr lang="pt-BR" sz="2000" dirty="0">
                <a:solidFill>
                  <a:srgbClr val="B13F9A">
                    <a:lumMod val="50000"/>
                  </a:srgbClr>
                </a:solidFill>
              </a:rPr>
              <a:t>Ala C:</a:t>
            </a:r>
          </a:p>
          <a:p>
            <a:pPr algn="l"/>
            <a:r>
              <a:rPr lang="pt-BR" sz="2000" dirty="0">
                <a:solidFill>
                  <a:srgbClr val="B13F9A">
                    <a:lumMod val="50000"/>
                  </a:srgbClr>
                </a:solidFill>
              </a:rPr>
              <a:t>32 </a:t>
            </a:r>
            <a:r>
              <a:rPr lang="pt-BR" sz="2000" dirty="0" err="1">
                <a:solidFill>
                  <a:srgbClr val="B13F9A">
                    <a:lumMod val="50000"/>
                  </a:srgbClr>
                </a:solidFill>
              </a:rPr>
              <a:t>UHs</a:t>
            </a:r>
            <a:r>
              <a:rPr lang="pt-BR" sz="2000" dirty="0">
                <a:solidFill>
                  <a:srgbClr val="B13F9A">
                    <a:lumMod val="50000"/>
                  </a:srgbClr>
                </a:solidFill>
              </a:rPr>
              <a:t> hotelaria</a:t>
            </a:r>
          </a:p>
          <a:p>
            <a:pPr algn="l"/>
            <a:r>
              <a:rPr lang="pt-BR" sz="2000" dirty="0">
                <a:solidFill>
                  <a:srgbClr val="B13F9A">
                    <a:lumMod val="50000"/>
                  </a:srgbClr>
                </a:solidFill>
              </a:rPr>
              <a:t>70 </a:t>
            </a:r>
            <a:r>
              <a:rPr lang="pt-BR" sz="2000" dirty="0" err="1">
                <a:solidFill>
                  <a:srgbClr val="B13F9A">
                    <a:lumMod val="50000"/>
                  </a:srgbClr>
                </a:solidFill>
              </a:rPr>
              <a:t>UHs</a:t>
            </a:r>
            <a:r>
              <a:rPr lang="pt-BR" sz="2000" dirty="0">
                <a:solidFill>
                  <a:srgbClr val="B13F9A">
                    <a:lumMod val="50000"/>
                  </a:srgbClr>
                </a:solidFill>
              </a:rPr>
              <a:t> residenciais</a:t>
            </a:r>
            <a:endParaRPr lang="pt-BR" sz="2000" dirty="0"/>
          </a:p>
        </p:txBody>
      </p:sp>
      <p:sp>
        <p:nvSpPr>
          <p:cNvPr id="6" name="Título 3"/>
          <p:cNvSpPr txBox="1">
            <a:spLocks/>
          </p:cNvSpPr>
          <p:nvPr/>
        </p:nvSpPr>
        <p:spPr>
          <a:xfrm>
            <a:off x="2915816" y="4889559"/>
            <a:ext cx="3456384" cy="1154559"/>
          </a:xfrm>
          <a:prstGeom prst="rect">
            <a:avLst/>
          </a:prstGeom>
        </p:spPr>
        <p:style>
          <a:lnRef idx="0">
            <a:scrgbClr r="0" g="0" b="0"/>
          </a:lnRef>
          <a:fillRef idx="0">
            <a:scrgbClr r="0" g="0" b="0"/>
          </a:fillRef>
          <a:effectRef idx="0">
            <a:scrgbClr r="0" g="0" b="0"/>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3600" b="1" kern="1200">
                <a:solidFill>
                  <a:srgbClr val="701B18"/>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pt-BR" sz="2800" dirty="0">
                <a:solidFill>
                  <a:srgbClr val="B13F9A">
                    <a:lumMod val="50000"/>
                  </a:srgbClr>
                </a:solidFill>
              </a:rPr>
              <a:t>Total de condôminos:</a:t>
            </a:r>
            <a:br>
              <a:rPr lang="pt-BR" sz="2800" dirty="0">
                <a:solidFill>
                  <a:srgbClr val="B13F9A">
                    <a:lumMod val="50000"/>
                  </a:srgbClr>
                </a:solidFill>
              </a:rPr>
            </a:br>
            <a:r>
              <a:rPr lang="pt-BR" sz="2800" dirty="0">
                <a:solidFill>
                  <a:srgbClr val="B13F9A">
                    <a:lumMod val="50000"/>
                  </a:srgbClr>
                </a:solidFill>
              </a:rPr>
              <a:t>229</a:t>
            </a:r>
            <a:endParaRPr lang="pt-BR" sz="2800" dirty="0"/>
          </a:p>
        </p:txBody>
      </p:sp>
      <p:pic>
        <p:nvPicPr>
          <p:cNvPr id="1026" name="Picture 2" descr="C:\Users\ivny\Downloads\Vista Azul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1927" y="908720"/>
            <a:ext cx="6712165" cy="3980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066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0554D893-0F1E-462E-87E2-58A4221C0EF1}"/>
              </a:ext>
            </a:extLst>
          </p:cNvPr>
          <p:cNvSpPr>
            <a:spLocks noGrp="1"/>
          </p:cNvSpPr>
          <p:nvPr>
            <p:ph idx="1"/>
          </p:nvPr>
        </p:nvSpPr>
        <p:spPr/>
        <p:txBody>
          <a:bodyPr>
            <a:normAutofit/>
          </a:bodyPr>
          <a:lstStyle/>
          <a:p>
            <a:r>
              <a:rPr lang="pt-BR" dirty="0"/>
              <a:t>FORÇAS</a:t>
            </a:r>
          </a:p>
          <a:p>
            <a:pPr lvl="1"/>
            <a:r>
              <a:rPr lang="pt-BR" dirty="0"/>
              <a:t>EQUIPAMENTO NOVO;</a:t>
            </a:r>
          </a:p>
          <a:p>
            <a:pPr lvl="1"/>
            <a:r>
              <a:rPr lang="pt-BR" dirty="0"/>
              <a:t>MARCA CONHECIDA NO MERCADO PRIMARIO;</a:t>
            </a:r>
          </a:p>
          <a:p>
            <a:pPr lvl="1"/>
            <a:r>
              <a:rPr lang="pt-BR" dirty="0"/>
              <a:t>CENTRO DE EVENTO COM BOA CAPACIDADE;</a:t>
            </a:r>
          </a:p>
          <a:p>
            <a:pPr lvl="1"/>
            <a:r>
              <a:rPr lang="pt-BR" dirty="0"/>
              <a:t>FORÇA COMERCIAL DA OPERADORA;</a:t>
            </a:r>
          </a:p>
          <a:p>
            <a:pPr lvl="1"/>
            <a:r>
              <a:rPr lang="pt-BR" dirty="0"/>
              <a:t>LOCALIZAÇÃO;</a:t>
            </a:r>
          </a:p>
          <a:p>
            <a:r>
              <a:rPr lang="pt-BR" dirty="0"/>
              <a:t>FRAQUEZAS</a:t>
            </a:r>
          </a:p>
          <a:p>
            <a:pPr lvl="1"/>
            <a:r>
              <a:rPr lang="pt-BR" dirty="0"/>
              <a:t>LAZER LIMITADO;</a:t>
            </a:r>
          </a:p>
          <a:p>
            <a:pPr lvl="1"/>
            <a:r>
              <a:rPr lang="pt-BR" dirty="0"/>
              <a:t>DECORAÇÃO E MONTAGEM CLEAN;</a:t>
            </a:r>
          </a:p>
          <a:p>
            <a:pPr lvl="1"/>
            <a:r>
              <a:rPr lang="pt-BR" dirty="0"/>
              <a:t>ALIMENTOS E BEBIDAS TERCERIZADO; </a:t>
            </a:r>
          </a:p>
          <a:p>
            <a:pPr lvl="1"/>
            <a:endParaRPr lang="pt-BR" dirty="0"/>
          </a:p>
          <a:p>
            <a:pPr marL="457200" lvl="1" indent="0">
              <a:buNone/>
            </a:pPr>
            <a:endParaRPr lang="pt-BR" dirty="0"/>
          </a:p>
        </p:txBody>
      </p:sp>
      <p:sp>
        <p:nvSpPr>
          <p:cNvPr id="4" name="Título 3">
            <a:extLst>
              <a:ext uri="{FF2B5EF4-FFF2-40B4-BE49-F238E27FC236}">
                <a16:creationId xmlns:a16="http://schemas.microsoft.com/office/drawing/2014/main" id="{B0489A32-DEFA-49A8-9BD7-FD4982209B88}"/>
              </a:ext>
            </a:extLst>
          </p:cNvPr>
          <p:cNvSpPr txBox="1">
            <a:spLocks/>
          </p:cNvSpPr>
          <p:nvPr/>
        </p:nvSpPr>
        <p:spPr>
          <a:xfrm>
            <a:off x="539552" y="548680"/>
            <a:ext cx="8280920" cy="864096"/>
          </a:xfrm>
          <a:prstGeom prst="rect">
            <a:avLst/>
          </a:prstGeom>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marL="273050" indent="-273050" algn="l" defTabSz="914400" rtl="0" eaLnBrk="1" latinLnBrk="0" hangingPunct="1">
              <a:spcBef>
                <a:spcPct val="0"/>
              </a:spcBef>
              <a:buClr>
                <a:schemeClr val="accent5">
                  <a:lumMod val="75000"/>
                </a:schemeClr>
              </a:buClr>
              <a:buFont typeface="Wingdings" panose="05000000000000000000" pitchFamily="2" charset="2"/>
              <a:buChar char="§"/>
              <a:defRPr sz="2800" b="1" kern="1200">
                <a:solidFill>
                  <a:schemeClr val="tx2">
                    <a:lumMod val="50000"/>
                  </a:schemeClr>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indent="0">
              <a:buNone/>
            </a:pPr>
            <a:r>
              <a:rPr lang="pt-BR" sz="3600" dirty="0">
                <a:solidFill>
                  <a:srgbClr val="701B18"/>
                </a:solidFill>
                <a:latin typeface="Calibri"/>
              </a:rPr>
              <a:t>ANÁLISE DO PRODUTO - SWOT</a:t>
            </a:r>
          </a:p>
        </p:txBody>
      </p:sp>
    </p:spTree>
    <p:extLst>
      <p:ext uri="{BB962C8B-B14F-4D97-AF65-F5344CB8AC3E}">
        <p14:creationId xmlns:p14="http://schemas.microsoft.com/office/powerpoint/2010/main" val="1096366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stomShape 1"/>
          <p:cNvSpPr/>
          <p:nvPr/>
        </p:nvSpPr>
        <p:spPr>
          <a:xfrm>
            <a:off x="480439" y="4060882"/>
            <a:ext cx="7770600" cy="1368720"/>
          </a:xfrm>
          <a:prstGeom prst="rect">
            <a:avLst/>
          </a:prstGeom>
          <a:noFill/>
          <a:ln>
            <a:noFill/>
          </a:ln>
        </p:spPr>
        <p:txBody>
          <a:bodyPr lIns="90000" tIns="45000" rIns="90000" bIns="45000" anchor="ctr"/>
          <a:lstStyle/>
          <a:p>
            <a:pPr>
              <a:lnSpc>
                <a:spcPct val="100000"/>
              </a:lnSpc>
            </a:pPr>
            <a:r>
              <a:rPr lang="pt-BR" sz="3600" b="1" dirty="0">
                <a:solidFill>
                  <a:srgbClr val="701B18"/>
                </a:solidFill>
                <a:latin typeface="Calibri"/>
              </a:rPr>
              <a:t>ANÁLISE DO MERCADO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0554D893-0F1E-462E-87E2-58A4221C0EF1}"/>
              </a:ext>
            </a:extLst>
          </p:cNvPr>
          <p:cNvSpPr>
            <a:spLocks noGrp="1"/>
          </p:cNvSpPr>
          <p:nvPr>
            <p:ph idx="1"/>
          </p:nvPr>
        </p:nvSpPr>
        <p:spPr/>
        <p:txBody>
          <a:bodyPr>
            <a:normAutofit/>
          </a:bodyPr>
          <a:lstStyle/>
          <a:p>
            <a:r>
              <a:rPr lang="pt-BR" dirty="0"/>
              <a:t>OPORTUNIDADES</a:t>
            </a:r>
          </a:p>
          <a:p>
            <a:pPr lvl="1"/>
            <a:r>
              <a:rPr lang="pt-BR" dirty="0"/>
              <a:t>ABERTURA COMERCIAL FACILITADA PELO INCORPORADOR;</a:t>
            </a:r>
          </a:p>
          <a:p>
            <a:pPr lvl="1"/>
            <a:r>
              <a:rPr lang="pt-BR" dirty="0"/>
              <a:t>APOIO NA INSERÇÃO LOCAL PELO SINDICO;</a:t>
            </a:r>
          </a:p>
          <a:p>
            <a:pPr lvl="1"/>
            <a:r>
              <a:rPr lang="pt-BR" dirty="0"/>
              <a:t>MERCADO LOCAL POUCO PROFISSIONALIZADO;</a:t>
            </a:r>
          </a:p>
          <a:p>
            <a:r>
              <a:rPr lang="pt-BR" dirty="0"/>
              <a:t>AMEAÇAS</a:t>
            </a:r>
          </a:p>
          <a:p>
            <a:pPr lvl="1"/>
            <a:r>
              <a:rPr lang="pt-BR" dirty="0"/>
              <a:t>MERCADO PRIMARIO COLAPSADO – VITORIA / VILA VELHA;</a:t>
            </a:r>
          </a:p>
          <a:p>
            <a:pPr lvl="1"/>
            <a:r>
              <a:rPr lang="pt-BR" dirty="0"/>
              <a:t>PRAÇA DESCONHECIDA NO MERCADO NACIONAL;</a:t>
            </a:r>
          </a:p>
          <a:p>
            <a:pPr lvl="1"/>
            <a:r>
              <a:rPr lang="pt-BR" dirty="0"/>
              <a:t>CONFLITOS INTERNOS;</a:t>
            </a:r>
          </a:p>
          <a:p>
            <a:pPr lvl="1"/>
            <a:endParaRPr lang="pt-BR" dirty="0"/>
          </a:p>
          <a:p>
            <a:pPr marL="457200" lvl="1" indent="0">
              <a:buNone/>
            </a:pPr>
            <a:endParaRPr lang="pt-BR" dirty="0"/>
          </a:p>
        </p:txBody>
      </p:sp>
      <p:sp>
        <p:nvSpPr>
          <p:cNvPr id="4" name="Título 3">
            <a:extLst>
              <a:ext uri="{FF2B5EF4-FFF2-40B4-BE49-F238E27FC236}">
                <a16:creationId xmlns:a16="http://schemas.microsoft.com/office/drawing/2014/main" id="{B0489A32-DEFA-49A8-9BD7-FD4982209B88}"/>
              </a:ext>
            </a:extLst>
          </p:cNvPr>
          <p:cNvSpPr txBox="1">
            <a:spLocks/>
          </p:cNvSpPr>
          <p:nvPr/>
        </p:nvSpPr>
        <p:spPr>
          <a:xfrm>
            <a:off x="539552" y="548680"/>
            <a:ext cx="8280920" cy="864096"/>
          </a:xfrm>
          <a:prstGeom prst="rect">
            <a:avLst/>
          </a:prstGeom>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marL="273050" indent="-273050" algn="l" defTabSz="914400" rtl="0" eaLnBrk="1" latinLnBrk="0" hangingPunct="1">
              <a:spcBef>
                <a:spcPct val="0"/>
              </a:spcBef>
              <a:buClr>
                <a:schemeClr val="accent5">
                  <a:lumMod val="75000"/>
                </a:schemeClr>
              </a:buClr>
              <a:buFont typeface="Wingdings" panose="05000000000000000000" pitchFamily="2" charset="2"/>
              <a:buChar char="§"/>
              <a:defRPr sz="2800" b="1" kern="1200">
                <a:solidFill>
                  <a:schemeClr val="tx2">
                    <a:lumMod val="50000"/>
                  </a:schemeClr>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indent="0">
              <a:buNone/>
            </a:pPr>
            <a:r>
              <a:rPr lang="pt-BR" sz="3600" dirty="0">
                <a:solidFill>
                  <a:srgbClr val="701B18"/>
                </a:solidFill>
                <a:latin typeface="Calibri"/>
              </a:rPr>
              <a:t>ANÁLISE DO PRODUTO - SWOT</a:t>
            </a:r>
          </a:p>
        </p:txBody>
      </p:sp>
    </p:spTree>
    <p:extLst>
      <p:ext uri="{BB962C8B-B14F-4D97-AF65-F5344CB8AC3E}">
        <p14:creationId xmlns:p14="http://schemas.microsoft.com/office/powerpoint/2010/main" val="3325835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591FEEF-F37C-4783-8FFA-8FFFF9E0C222}"/>
              </a:ext>
            </a:extLst>
          </p:cNvPr>
          <p:cNvSpPr>
            <a:spLocks noGrp="1"/>
          </p:cNvSpPr>
          <p:nvPr>
            <p:ph type="title"/>
          </p:nvPr>
        </p:nvSpPr>
        <p:spPr>
          <a:xfrm>
            <a:off x="457200" y="4725144"/>
            <a:ext cx="8229600" cy="693111"/>
          </a:xfrm>
        </p:spPr>
        <p:txBody>
          <a:bodyPr>
            <a:normAutofit/>
          </a:bodyPr>
          <a:lstStyle/>
          <a:p>
            <a:pPr marL="0" indent="0">
              <a:buNone/>
            </a:pPr>
            <a:r>
              <a:rPr lang="pt-BR" sz="3600" dirty="0">
                <a:solidFill>
                  <a:srgbClr val="701B18"/>
                </a:solidFill>
                <a:latin typeface="Calibri"/>
                <a:ea typeface="+mn-ea"/>
                <a:cs typeface="+mn-cs"/>
              </a:rPr>
              <a:t>RESUMO CONTÁBIL DO CONDOMINIO</a:t>
            </a:r>
          </a:p>
        </p:txBody>
      </p:sp>
    </p:spTree>
    <p:extLst>
      <p:ext uri="{BB962C8B-B14F-4D97-AF65-F5344CB8AC3E}">
        <p14:creationId xmlns:p14="http://schemas.microsoft.com/office/powerpoint/2010/main" val="2553460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EA1BAC8A-A351-4B98-AC90-ADB0DCF6F3F2}"/>
              </a:ext>
            </a:extLst>
          </p:cNvPr>
          <p:cNvSpPr>
            <a:spLocks noGrp="1"/>
          </p:cNvSpPr>
          <p:nvPr>
            <p:ph type="title"/>
          </p:nvPr>
        </p:nvSpPr>
        <p:spPr/>
        <p:txBody>
          <a:bodyPr/>
          <a:lstStyle/>
          <a:p>
            <a:r>
              <a:rPr lang="pt-BR" dirty="0"/>
              <a:t>RESUMO CONTÁBIL CONDOMINIO 2016</a:t>
            </a:r>
          </a:p>
        </p:txBody>
      </p:sp>
      <p:graphicFrame>
        <p:nvGraphicFramePr>
          <p:cNvPr id="5" name="Gráfico 4">
            <a:extLst>
              <a:ext uri="{FF2B5EF4-FFF2-40B4-BE49-F238E27FC236}">
                <a16:creationId xmlns:a16="http://schemas.microsoft.com/office/drawing/2014/main" id="{0E9D2369-5F2D-4F97-8813-7554CF15F696}"/>
              </a:ext>
            </a:extLst>
          </p:cNvPr>
          <p:cNvGraphicFramePr>
            <a:graphicFrameLocks/>
          </p:cNvGraphicFramePr>
          <p:nvPr>
            <p:extLst>
              <p:ext uri="{D42A27DB-BD31-4B8C-83A1-F6EECF244321}">
                <p14:modId xmlns:p14="http://schemas.microsoft.com/office/powerpoint/2010/main" val="1231646787"/>
              </p:ext>
            </p:extLst>
          </p:nvPr>
        </p:nvGraphicFramePr>
        <p:xfrm>
          <a:off x="302841" y="1412776"/>
          <a:ext cx="8661647" cy="35283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ela 5">
            <a:extLst>
              <a:ext uri="{FF2B5EF4-FFF2-40B4-BE49-F238E27FC236}">
                <a16:creationId xmlns:a16="http://schemas.microsoft.com/office/drawing/2014/main" id="{5B791841-5C59-4902-88BD-DEBF8D918312}"/>
              </a:ext>
            </a:extLst>
          </p:cNvPr>
          <p:cNvGraphicFramePr>
            <a:graphicFrameLocks noGrp="1"/>
          </p:cNvGraphicFramePr>
          <p:nvPr>
            <p:extLst>
              <p:ext uri="{D42A27DB-BD31-4B8C-83A1-F6EECF244321}">
                <p14:modId xmlns:p14="http://schemas.microsoft.com/office/powerpoint/2010/main" val="379113430"/>
              </p:ext>
            </p:extLst>
          </p:nvPr>
        </p:nvGraphicFramePr>
        <p:xfrm>
          <a:off x="302842" y="4929877"/>
          <a:ext cx="8661647" cy="1335837"/>
        </p:xfrm>
        <a:graphic>
          <a:graphicData uri="http://schemas.openxmlformats.org/drawingml/2006/table">
            <a:tbl>
              <a:tblPr>
                <a:tableStyleId>{5C22544A-7EE6-4342-B048-85BDC9FD1C3A}</a:tableStyleId>
              </a:tblPr>
              <a:tblGrid>
                <a:gridCol w="620118">
                  <a:extLst>
                    <a:ext uri="{9D8B030D-6E8A-4147-A177-3AD203B41FA5}">
                      <a16:colId xmlns:a16="http://schemas.microsoft.com/office/drawing/2014/main" val="3293737622"/>
                    </a:ext>
                  </a:extLst>
                </a:gridCol>
                <a:gridCol w="610116">
                  <a:extLst>
                    <a:ext uri="{9D8B030D-6E8A-4147-A177-3AD203B41FA5}">
                      <a16:colId xmlns:a16="http://schemas.microsoft.com/office/drawing/2014/main" val="2566386914"/>
                    </a:ext>
                  </a:extLst>
                </a:gridCol>
                <a:gridCol w="610116">
                  <a:extLst>
                    <a:ext uri="{9D8B030D-6E8A-4147-A177-3AD203B41FA5}">
                      <a16:colId xmlns:a16="http://schemas.microsoft.com/office/drawing/2014/main" val="1010360141"/>
                    </a:ext>
                  </a:extLst>
                </a:gridCol>
                <a:gridCol w="620118">
                  <a:extLst>
                    <a:ext uri="{9D8B030D-6E8A-4147-A177-3AD203B41FA5}">
                      <a16:colId xmlns:a16="http://schemas.microsoft.com/office/drawing/2014/main" val="1151603088"/>
                    </a:ext>
                  </a:extLst>
                </a:gridCol>
                <a:gridCol w="620118">
                  <a:extLst>
                    <a:ext uri="{9D8B030D-6E8A-4147-A177-3AD203B41FA5}">
                      <a16:colId xmlns:a16="http://schemas.microsoft.com/office/drawing/2014/main" val="1569188260"/>
                    </a:ext>
                  </a:extLst>
                </a:gridCol>
                <a:gridCol w="610116">
                  <a:extLst>
                    <a:ext uri="{9D8B030D-6E8A-4147-A177-3AD203B41FA5}">
                      <a16:colId xmlns:a16="http://schemas.microsoft.com/office/drawing/2014/main" val="1074008119"/>
                    </a:ext>
                  </a:extLst>
                </a:gridCol>
                <a:gridCol w="610116">
                  <a:extLst>
                    <a:ext uri="{9D8B030D-6E8A-4147-A177-3AD203B41FA5}">
                      <a16:colId xmlns:a16="http://schemas.microsoft.com/office/drawing/2014/main" val="2993510954"/>
                    </a:ext>
                  </a:extLst>
                </a:gridCol>
                <a:gridCol w="610116">
                  <a:extLst>
                    <a:ext uri="{9D8B030D-6E8A-4147-A177-3AD203B41FA5}">
                      <a16:colId xmlns:a16="http://schemas.microsoft.com/office/drawing/2014/main" val="2820801306"/>
                    </a:ext>
                  </a:extLst>
                </a:gridCol>
                <a:gridCol w="610116">
                  <a:extLst>
                    <a:ext uri="{9D8B030D-6E8A-4147-A177-3AD203B41FA5}">
                      <a16:colId xmlns:a16="http://schemas.microsoft.com/office/drawing/2014/main" val="2109458918"/>
                    </a:ext>
                  </a:extLst>
                </a:gridCol>
                <a:gridCol w="610116">
                  <a:extLst>
                    <a:ext uri="{9D8B030D-6E8A-4147-A177-3AD203B41FA5}">
                      <a16:colId xmlns:a16="http://schemas.microsoft.com/office/drawing/2014/main" val="1830213569"/>
                    </a:ext>
                  </a:extLst>
                </a:gridCol>
                <a:gridCol w="610116">
                  <a:extLst>
                    <a:ext uri="{9D8B030D-6E8A-4147-A177-3AD203B41FA5}">
                      <a16:colId xmlns:a16="http://schemas.microsoft.com/office/drawing/2014/main" val="1827805999"/>
                    </a:ext>
                  </a:extLst>
                </a:gridCol>
                <a:gridCol w="610116">
                  <a:extLst>
                    <a:ext uri="{9D8B030D-6E8A-4147-A177-3AD203B41FA5}">
                      <a16:colId xmlns:a16="http://schemas.microsoft.com/office/drawing/2014/main" val="1805134474"/>
                    </a:ext>
                  </a:extLst>
                </a:gridCol>
                <a:gridCol w="610116">
                  <a:extLst>
                    <a:ext uri="{9D8B030D-6E8A-4147-A177-3AD203B41FA5}">
                      <a16:colId xmlns:a16="http://schemas.microsoft.com/office/drawing/2014/main" val="2031862002"/>
                    </a:ext>
                  </a:extLst>
                </a:gridCol>
                <a:gridCol w="700133">
                  <a:extLst>
                    <a:ext uri="{9D8B030D-6E8A-4147-A177-3AD203B41FA5}">
                      <a16:colId xmlns:a16="http://schemas.microsoft.com/office/drawing/2014/main" val="390990877"/>
                    </a:ext>
                  </a:extLst>
                </a:gridCol>
              </a:tblGrid>
              <a:tr h="215028">
                <a:tc>
                  <a:txBody>
                    <a:bodyPr/>
                    <a:lstStyle/>
                    <a:p>
                      <a:pPr algn="ctr" fontAlgn="b"/>
                      <a:endParaRPr lang="pt-BR" sz="1100" b="0" i="0" u="none" strike="noStrike">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b="1" u="none" strike="noStrike" dirty="0" err="1">
                          <a:effectLst/>
                        </a:rPr>
                        <a:t>jan</a:t>
                      </a:r>
                      <a:r>
                        <a:rPr lang="pt-BR" sz="1100" b="1" u="none" strike="noStrike" dirty="0">
                          <a:effectLst/>
                        </a:rPr>
                        <a:t>/16</a:t>
                      </a:r>
                      <a:endParaRPr lang="pt-BR" sz="1100" b="1" i="0" u="none" strike="noStrike" dirty="0">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b="1" u="none" strike="noStrike" dirty="0" err="1">
                          <a:effectLst/>
                        </a:rPr>
                        <a:t>fev</a:t>
                      </a:r>
                      <a:r>
                        <a:rPr lang="pt-BR" sz="1100" b="1" u="none" strike="noStrike" dirty="0">
                          <a:effectLst/>
                        </a:rPr>
                        <a:t>/16</a:t>
                      </a:r>
                      <a:endParaRPr lang="pt-BR" sz="1100" b="1" i="0" u="none" strike="noStrike" dirty="0">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b="1" u="none" strike="noStrike" dirty="0">
                          <a:effectLst/>
                        </a:rPr>
                        <a:t>mar/16</a:t>
                      </a:r>
                      <a:endParaRPr lang="pt-BR" sz="1100" b="1" i="0" u="none" strike="noStrike" dirty="0">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b="1" u="none" strike="noStrike" dirty="0" err="1">
                          <a:effectLst/>
                        </a:rPr>
                        <a:t>abr</a:t>
                      </a:r>
                      <a:r>
                        <a:rPr lang="pt-BR" sz="1100" b="1" u="none" strike="noStrike" dirty="0">
                          <a:effectLst/>
                        </a:rPr>
                        <a:t>/16</a:t>
                      </a:r>
                      <a:endParaRPr lang="pt-BR" sz="1100" b="1" i="0" u="none" strike="noStrike" dirty="0">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b="1" u="none" strike="noStrike" dirty="0" err="1">
                          <a:effectLst/>
                        </a:rPr>
                        <a:t>mai</a:t>
                      </a:r>
                      <a:r>
                        <a:rPr lang="pt-BR" sz="1100" b="1" u="none" strike="noStrike" dirty="0">
                          <a:effectLst/>
                        </a:rPr>
                        <a:t>/16</a:t>
                      </a:r>
                      <a:endParaRPr lang="pt-BR" sz="1100" b="1" i="0" u="none" strike="noStrike" dirty="0">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b="1" u="none" strike="noStrike" dirty="0" err="1">
                          <a:effectLst/>
                        </a:rPr>
                        <a:t>jun</a:t>
                      </a:r>
                      <a:r>
                        <a:rPr lang="pt-BR" sz="1100" b="1" u="none" strike="noStrike" dirty="0">
                          <a:effectLst/>
                        </a:rPr>
                        <a:t>/16</a:t>
                      </a:r>
                      <a:endParaRPr lang="pt-BR" sz="1100" b="1" i="0" u="none" strike="noStrike" dirty="0">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b="1" u="none" strike="noStrike" dirty="0" err="1">
                          <a:effectLst/>
                        </a:rPr>
                        <a:t>jul</a:t>
                      </a:r>
                      <a:r>
                        <a:rPr lang="pt-BR" sz="1100" b="1" u="none" strike="noStrike" dirty="0">
                          <a:effectLst/>
                        </a:rPr>
                        <a:t>/16</a:t>
                      </a:r>
                      <a:endParaRPr lang="pt-BR" sz="1100" b="1" i="0" u="none" strike="noStrike" dirty="0">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b="1" u="none" strike="noStrike" dirty="0" err="1">
                          <a:effectLst/>
                        </a:rPr>
                        <a:t>ago</a:t>
                      </a:r>
                      <a:r>
                        <a:rPr lang="pt-BR" sz="1100" b="1" u="none" strike="noStrike" dirty="0">
                          <a:effectLst/>
                        </a:rPr>
                        <a:t>/16</a:t>
                      </a:r>
                      <a:endParaRPr lang="pt-BR" sz="1100" b="1" i="0" u="none" strike="noStrike" dirty="0">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b="1" u="none" strike="noStrike" dirty="0">
                          <a:effectLst/>
                        </a:rPr>
                        <a:t>set/16</a:t>
                      </a:r>
                      <a:endParaRPr lang="pt-BR" sz="1100" b="1" i="0" u="none" strike="noStrike" dirty="0">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b="1" u="none" strike="noStrike" dirty="0">
                          <a:effectLst/>
                        </a:rPr>
                        <a:t>out/16</a:t>
                      </a:r>
                      <a:endParaRPr lang="pt-BR" sz="1100" b="1" i="0" u="none" strike="noStrike" dirty="0">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b="1" u="none" strike="noStrike">
                          <a:effectLst/>
                        </a:rPr>
                        <a:t>nov/16</a:t>
                      </a:r>
                      <a:endParaRPr lang="pt-BR" sz="1100" b="1" i="0" u="none" strike="noStrike">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b="1" u="none" strike="noStrike">
                          <a:effectLst/>
                        </a:rPr>
                        <a:t>dez/16</a:t>
                      </a:r>
                      <a:endParaRPr lang="pt-BR" sz="1100" b="1" i="0" u="none" strike="noStrike">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b="1" u="none" strike="noStrike" dirty="0">
                          <a:effectLst/>
                        </a:rPr>
                        <a:t>TOTAL</a:t>
                      </a:r>
                      <a:endParaRPr lang="pt-BR" sz="1100" b="1" i="0" u="none" strike="noStrike" dirty="0">
                        <a:solidFill>
                          <a:srgbClr val="000000"/>
                        </a:solidFill>
                        <a:effectLst/>
                        <a:latin typeface="Calibri" panose="020F0502020204030204" pitchFamily="34" charset="0"/>
                      </a:endParaRPr>
                    </a:p>
                  </a:txBody>
                  <a:tcPr marL="7127" marR="7127" marT="7127" marB="0" anchor="ctr"/>
                </a:tc>
                <a:extLst>
                  <a:ext uri="{0D108BD9-81ED-4DB2-BD59-A6C34878D82A}">
                    <a16:rowId xmlns:a16="http://schemas.microsoft.com/office/drawing/2014/main" val="3801849252"/>
                  </a:ext>
                </a:extLst>
              </a:tr>
              <a:tr h="215028">
                <a:tc>
                  <a:txBody>
                    <a:bodyPr/>
                    <a:lstStyle/>
                    <a:p>
                      <a:pPr algn="ctr" fontAlgn="b"/>
                      <a:r>
                        <a:rPr lang="pt-BR" sz="1100" b="1" u="none" strike="noStrike" dirty="0">
                          <a:effectLst/>
                        </a:rPr>
                        <a:t>RECEITA</a:t>
                      </a:r>
                      <a:endParaRPr lang="pt-BR" sz="1100" b="1" i="0" u="none" strike="noStrike" dirty="0">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u="none" strike="noStrike">
                          <a:effectLst/>
                        </a:rPr>
                        <a:t>                    -   </a:t>
                      </a:r>
                      <a:endParaRPr lang="pt-BR" sz="1100" b="0" i="0" u="none" strike="noStrike">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u="none" strike="noStrike">
                          <a:effectLst/>
                        </a:rPr>
                        <a:t>                    -   </a:t>
                      </a:r>
                      <a:endParaRPr lang="pt-BR" sz="1100" b="0" i="0" u="none" strike="noStrike">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u="none" strike="noStrike">
                          <a:effectLst/>
                        </a:rPr>
                        <a:t>                     -   </a:t>
                      </a:r>
                      <a:endParaRPr lang="pt-BR" sz="1100" b="0" i="0" u="none" strike="noStrike">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u="none" strike="noStrike">
                          <a:effectLst/>
                        </a:rPr>
                        <a:t>                     -   </a:t>
                      </a:r>
                      <a:endParaRPr lang="pt-BR" sz="1100" b="0" i="0" u="none" strike="noStrike">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u="none" strike="noStrike">
                          <a:effectLst/>
                        </a:rPr>
                        <a:t>                    -   </a:t>
                      </a:r>
                      <a:endParaRPr lang="pt-BR" sz="1100" b="0" i="0" u="none" strike="noStrike">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u="none" strike="noStrike">
                          <a:effectLst/>
                        </a:rPr>
                        <a:t>                    -   </a:t>
                      </a:r>
                      <a:endParaRPr lang="pt-BR" sz="1100" b="0" i="0" u="none" strike="noStrike">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u="none" strike="noStrike">
                          <a:effectLst/>
                        </a:rPr>
                        <a:t>                    -   </a:t>
                      </a:r>
                      <a:endParaRPr lang="pt-BR" sz="1100" b="0" i="0" u="none" strike="noStrike">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u="none" strike="noStrike">
                          <a:effectLst/>
                        </a:rPr>
                        <a:t>         483.792 </a:t>
                      </a:r>
                      <a:endParaRPr lang="pt-BR" sz="1100" b="0" i="0" u="none" strike="noStrike">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u="none" strike="noStrike">
                          <a:effectLst/>
                        </a:rPr>
                        <a:t>         177.383 </a:t>
                      </a:r>
                      <a:endParaRPr lang="pt-BR" sz="1100" b="0" i="0" u="none" strike="noStrike">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u="none" strike="noStrike" dirty="0">
                          <a:effectLst/>
                        </a:rPr>
                        <a:t>         179.365 </a:t>
                      </a:r>
                      <a:endParaRPr lang="pt-BR" sz="1100" b="0" i="0" u="none" strike="noStrike" dirty="0">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u="none" strike="noStrike" dirty="0">
                          <a:effectLst/>
                        </a:rPr>
                        <a:t>         178.774 </a:t>
                      </a:r>
                      <a:endParaRPr lang="pt-BR" sz="1100" b="0" i="0" u="none" strike="noStrike" dirty="0">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u="none" strike="noStrike" dirty="0">
                          <a:effectLst/>
                        </a:rPr>
                        <a:t>         182.319 </a:t>
                      </a:r>
                      <a:endParaRPr lang="pt-BR" sz="1100" b="0" i="0" u="none" strike="noStrike" dirty="0">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u="none" strike="noStrike" dirty="0">
                          <a:effectLst/>
                        </a:rPr>
                        <a:t>         1.201.634 </a:t>
                      </a:r>
                      <a:endParaRPr lang="pt-BR" sz="1100" b="0" i="0" u="none" strike="noStrike" dirty="0">
                        <a:solidFill>
                          <a:srgbClr val="000000"/>
                        </a:solidFill>
                        <a:effectLst/>
                        <a:latin typeface="Calibri" panose="020F0502020204030204" pitchFamily="34" charset="0"/>
                      </a:endParaRPr>
                    </a:p>
                  </a:txBody>
                  <a:tcPr marL="7127" marR="7127" marT="7127" marB="0" anchor="ctr"/>
                </a:tc>
                <a:extLst>
                  <a:ext uri="{0D108BD9-81ED-4DB2-BD59-A6C34878D82A}">
                    <a16:rowId xmlns:a16="http://schemas.microsoft.com/office/drawing/2014/main" val="495397119"/>
                  </a:ext>
                </a:extLst>
              </a:tr>
              <a:tr h="389201">
                <a:tc>
                  <a:txBody>
                    <a:bodyPr/>
                    <a:lstStyle/>
                    <a:p>
                      <a:pPr algn="ctr" fontAlgn="b"/>
                      <a:r>
                        <a:rPr lang="pt-BR" sz="1100" b="1" u="none" strike="noStrike" dirty="0">
                          <a:effectLst/>
                        </a:rPr>
                        <a:t>DESPESA</a:t>
                      </a:r>
                      <a:endParaRPr lang="pt-BR" sz="1100" b="1" i="0" u="none" strike="noStrike" dirty="0">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u="none" strike="noStrike">
                          <a:effectLst/>
                        </a:rPr>
                        <a:t>                    -   </a:t>
                      </a:r>
                      <a:endParaRPr lang="pt-BR" sz="1100" b="0" i="0" u="none" strike="noStrike">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u="none" strike="noStrike">
                          <a:effectLst/>
                        </a:rPr>
                        <a:t>                    -   </a:t>
                      </a:r>
                      <a:endParaRPr lang="pt-BR" sz="1100" b="0" i="0" u="none" strike="noStrike">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u="none" strike="noStrike">
                          <a:effectLst/>
                        </a:rPr>
                        <a:t>                     -   </a:t>
                      </a:r>
                      <a:endParaRPr lang="pt-BR" sz="1100" b="0" i="0" u="none" strike="noStrike">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u="none" strike="noStrike">
                          <a:effectLst/>
                        </a:rPr>
                        <a:t>                     -   </a:t>
                      </a:r>
                      <a:endParaRPr lang="pt-BR" sz="1100" b="0" i="0" u="none" strike="noStrike">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u="none" strike="noStrike">
                          <a:effectLst/>
                        </a:rPr>
                        <a:t>                    -   </a:t>
                      </a:r>
                      <a:endParaRPr lang="pt-BR" sz="1100" b="0" i="0" u="none" strike="noStrike">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u="none" strike="noStrike">
                          <a:effectLst/>
                        </a:rPr>
                        <a:t>                    -   </a:t>
                      </a:r>
                      <a:endParaRPr lang="pt-BR" sz="1100" b="0" i="0" u="none" strike="noStrike">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u="none" strike="noStrike">
                          <a:effectLst/>
                        </a:rPr>
                        <a:t>                    -   </a:t>
                      </a:r>
                      <a:endParaRPr lang="pt-BR" sz="1100" b="0" i="0" u="none" strike="noStrike">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u="none" strike="noStrike">
                          <a:effectLst/>
                        </a:rPr>
                        <a:t>                      2 </a:t>
                      </a:r>
                      <a:endParaRPr lang="pt-BR" sz="1100" b="0" i="0" u="none" strike="noStrike">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u="none" strike="noStrike">
                          <a:effectLst/>
                        </a:rPr>
                        <a:t>           38.294 </a:t>
                      </a:r>
                      <a:endParaRPr lang="pt-BR" sz="1100" b="0" i="0" u="none" strike="noStrike">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u="none" strike="noStrike">
                          <a:effectLst/>
                        </a:rPr>
                        <a:t>         154.590 </a:t>
                      </a:r>
                      <a:endParaRPr lang="pt-BR" sz="1100" b="0" i="0" u="none" strike="noStrike">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u="none" strike="noStrike">
                          <a:effectLst/>
                        </a:rPr>
                        <a:t>         166.341 </a:t>
                      </a:r>
                      <a:endParaRPr lang="pt-BR" sz="1100" b="0" i="0" u="none" strike="noStrike">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u="none" strike="noStrike">
                          <a:effectLst/>
                        </a:rPr>
                        <a:t>         146.110 </a:t>
                      </a:r>
                      <a:endParaRPr lang="pt-BR" sz="1100" b="0" i="0" u="none" strike="noStrike">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u="none" strike="noStrike">
                          <a:effectLst/>
                        </a:rPr>
                        <a:t>             505.337 </a:t>
                      </a:r>
                      <a:endParaRPr lang="pt-BR" sz="1100" b="0" i="0" u="none" strike="noStrike">
                        <a:solidFill>
                          <a:srgbClr val="000000"/>
                        </a:solidFill>
                        <a:effectLst/>
                        <a:latin typeface="Calibri" panose="020F0502020204030204" pitchFamily="34" charset="0"/>
                      </a:endParaRPr>
                    </a:p>
                  </a:txBody>
                  <a:tcPr marL="7127" marR="7127" marT="7127" marB="0" anchor="ctr"/>
                </a:tc>
                <a:extLst>
                  <a:ext uri="{0D108BD9-81ED-4DB2-BD59-A6C34878D82A}">
                    <a16:rowId xmlns:a16="http://schemas.microsoft.com/office/drawing/2014/main" val="2484131841"/>
                  </a:ext>
                </a:extLst>
              </a:tr>
              <a:tr h="389201">
                <a:tc>
                  <a:txBody>
                    <a:bodyPr/>
                    <a:lstStyle/>
                    <a:p>
                      <a:pPr algn="ctr" fontAlgn="b"/>
                      <a:r>
                        <a:rPr lang="pt-BR" sz="1100" b="1" u="none" strike="noStrike" dirty="0">
                          <a:effectLst/>
                        </a:rPr>
                        <a:t>SALDO</a:t>
                      </a:r>
                      <a:endParaRPr lang="pt-BR" sz="1100" b="1" i="0" u="none" strike="noStrike" dirty="0">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u="none" strike="noStrike">
                          <a:effectLst/>
                        </a:rPr>
                        <a:t>                    -   </a:t>
                      </a:r>
                      <a:endParaRPr lang="pt-BR" sz="1100" b="0" i="0" u="none" strike="noStrike">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u="none" strike="noStrike">
                          <a:effectLst/>
                        </a:rPr>
                        <a:t>                    -   </a:t>
                      </a:r>
                      <a:endParaRPr lang="pt-BR" sz="1100" b="0" i="0" u="none" strike="noStrike">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u="none" strike="noStrike">
                          <a:effectLst/>
                        </a:rPr>
                        <a:t>                     -   </a:t>
                      </a:r>
                      <a:endParaRPr lang="pt-BR" sz="1100" b="0" i="0" u="none" strike="noStrike">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u="none" strike="noStrike">
                          <a:effectLst/>
                        </a:rPr>
                        <a:t>                     -   </a:t>
                      </a:r>
                      <a:endParaRPr lang="pt-BR" sz="1100" b="0" i="0" u="none" strike="noStrike">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u="none" strike="noStrike">
                          <a:effectLst/>
                        </a:rPr>
                        <a:t>                    -   </a:t>
                      </a:r>
                      <a:endParaRPr lang="pt-BR" sz="1100" b="0" i="0" u="none" strike="noStrike">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u="none" strike="noStrike">
                          <a:effectLst/>
                        </a:rPr>
                        <a:t>                    -   </a:t>
                      </a:r>
                      <a:endParaRPr lang="pt-BR" sz="1100" b="0" i="0" u="none" strike="noStrike">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u="none" strike="noStrike">
                          <a:effectLst/>
                        </a:rPr>
                        <a:t>                    -   </a:t>
                      </a:r>
                      <a:endParaRPr lang="pt-BR" sz="1100" b="0" i="0" u="none" strike="noStrike">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u="none" strike="noStrike">
                          <a:effectLst/>
                        </a:rPr>
                        <a:t>         483.790 </a:t>
                      </a:r>
                      <a:endParaRPr lang="pt-BR" sz="1100" b="0" i="0" u="none" strike="noStrike">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u="none" strike="noStrike">
                          <a:effectLst/>
                        </a:rPr>
                        <a:t>         139.089 </a:t>
                      </a:r>
                      <a:endParaRPr lang="pt-BR" sz="1100" b="0" i="0" u="none" strike="noStrike">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u="none" strike="noStrike">
                          <a:effectLst/>
                        </a:rPr>
                        <a:t>           24.776 </a:t>
                      </a:r>
                      <a:endParaRPr lang="pt-BR" sz="1100" b="0" i="0" u="none" strike="noStrike">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u="none" strike="noStrike">
                          <a:effectLst/>
                        </a:rPr>
                        <a:t>           12.433 </a:t>
                      </a:r>
                      <a:endParaRPr lang="pt-BR" sz="1100" b="0" i="0" u="none" strike="noStrike">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u="none" strike="noStrike">
                          <a:effectLst/>
                        </a:rPr>
                        <a:t>           36.209 </a:t>
                      </a:r>
                      <a:endParaRPr lang="pt-BR" sz="1100" b="0" i="0" u="none" strike="noStrike">
                        <a:solidFill>
                          <a:srgbClr val="000000"/>
                        </a:solidFill>
                        <a:effectLst/>
                        <a:latin typeface="Calibri" panose="020F0502020204030204" pitchFamily="34" charset="0"/>
                      </a:endParaRPr>
                    </a:p>
                  </a:txBody>
                  <a:tcPr marL="7127" marR="7127" marT="7127" marB="0" anchor="ctr"/>
                </a:tc>
                <a:tc>
                  <a:txBody>
                    <a:bodyPr/>
                    <a:lstStyle/>
                    <a:p>
                      <a:pPr algn="ctr" fontAlgn="b"/>
                      <a:r>
                        <a:rPr lang="pt-BR" sz="1100" u="none" strike="noStrike" dirty="0">
                          <a:effectLst/>
                        </a:rPr>
                        <a:t>             696.297 </a:t>
                      </a:r>
                      <a:endParaRPr lang="pt-BR" sz="1100" b="0" i="0" u="none" strike="noStrike" dirty="0">
                        <a:solidFill>
                          <a:srgbClr val="000000"/>
                        </a:solidFill>
                        <a:effectLst/>
                        <a:latin typeface="Calibri" panose="020F0502020204030204" pitchFamily="34" charset="0"/>
                      </a:endParaRPr>
                    </a:p>
                  </a:txBody>
                  <a:tcPr marL="7127" marR="7127" marT="7127" marB="0" anchor="ctr"/>
                </a:tc>
                <a:extLst>
                  <a:ext uri="{0D108BD9-81ED-4DB2-BD59-A6C34878D82A}">
                    <a16:rowId xmlns:a16="http://schemas.microsoft.com/office/drawing/2014/main" val="641125808"/>
                  </a:ext>
                </a:extLst>
              </a:tr>
            </a:tbl>
          </a:graphicData>
        </a:graphic>
      </p:graphicFrame>
    </p:spTree>
    <p:extLst>
      <p:ext uri="{BB962C8B-B14F-4D97-AF65-F5344CB8AC3E}">
        <p14:creationId xmlns:p14="http://schemas.microsoft.com/office/powerpoint/2010/main" val="3156983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a:extLst>
              <a:ext uri="{FF2B5EF4-FFF2-40B4-BE49-F238E27FC236}">
                <a16:creationId xmlns:a16="http://schemas.microsoft.com/office/drawing/2014/main" id="{095F0CAD-4382-4857-92C7-FC855EDE78DC}"/>
              </a:ext>
            </a:extLst>
          </p:cNvPr>
          <p:cNvSpPr txBox="1">
            <a:spLocks/>
          </p:cNvSpPr>
          <p:nvPr/>
        </p:nvSpPr>
        <p:spPr>
          <a:xfrm>
            <a:off x="457200" y="731837"/>
            <a:ext cx="8229600" cy="693111"/>
          </a:xfrm>
          <a:prstGeom prst="rect">
            <a:avLst/>
          </a:prstGeom>
          <a:noFill/>
          <a:ln>
            <a:solidFill>
              <a:schemeClr val="bg1"/>
            </a:solidFill>
          </a:ln>
        </p:spPr>
        <p:txBody>
          <a:bodyPr vert="horz" lIns="91440" tIns="45720" rIns="91440" bIns="45720" rtlCol="0" anchor="ctr">
            <a:normAutofit/>
          </a:bodyPr>
          <a:lstStyle>
            <a:lvl1pPr marL="273050" indent="-273050" algn="l" defTabSz="914400" rtl="0" eaLnBrk="1" latinLnBrk="0" hangingPunct="1">
              <a:spcBef>
                <a:spcPct val="0"/>
              </a:spcBef>
              <a:buClr>
                <a:schemeClr val="accent5">
                  <a:lumMod val="75000"/>
                </a:schemeClr>
              </a:buClr>
              <a:buFont typeface="Wingdings" panose="05000000000000000000" pitchFamily="2" charset="2"/>
              <a:buChar char="§"/>
              <a:defRPr sz="2800" b="1" kern="1200">
                <a:solidFill>
                  <a:schemeClr val="tx2">
                    <a:lumMod val="50000"/>
                  </a:schemeClr>
                </a:solidFill>
                <a:latin typeface="+mj-lt"/>
                <a:ea typeface="+mj-ea"/>
                <a:cs typeface="+mj-cs"/>
              </a:defRPr>
            </a:lvl1pPr>
          </a:lstStyle>
          <a:p>
            <a:r>
              <a:rPr lang="pt-BR" dirty="0"/>
              <a:t>RESUMO CONTÁBIL CONDOMINIO 2017</a:t>
            </a:r>
          </a:p>
        </p:txBody>
      </p:sp>
      <p:graphicFrame>
        <p:nvGraphicFramePr>
          <p:cNvPr id="5" name="Tabela 4">
            <a:extLst>
              <a:ext uri="{FF2B5EF4-FFF2-40B4-BE49-F238E27FC236}">
                <a16:creationId xmlns:a16="http://schemas.microsoft.com/office/drawing/2014/main" id="{8AF53889-2FB2-4399-AB5F-EC2D365EE82C}"/>
              </a:ext>
            </a:extLst>
          </p:cNvPr>
          <p:cNvGraphicFramePr>
            <a:graphicFrameLocks noGrp="1"/>
          </p:cNvGraphicFramePr>
          <p:nvPr>
            <p:extLst>
              <p:ext uri="{D42A27DB-BD31-4B8C-83A1-F6EECF244321}">
                <p14:modId xmlns:p14="http://schemas.microsoft.com/office/powerpoint/2010/main" val="1978563520"/>
              </p:ext>
            </p:extLst>
          </p:nvPr>
        </p:nvGraphicFramePr>
        <p:xfrm>
          <a:off x="179512" y="4902336"/>
          <a:ext cx="8856985" cy="1201988"/>
        </p:xfrm>
        <a:graphic>
          <a:graphicData uri="http://schemas.openxmlformats.org/drawingml/2006/table">
            <a:tbl>
              <a:tblPr>
                <a:tableStyleId>{5C22544A-7EE6-4342-B048-85BDC9FD1C3A}</a:tableStyleId>
              </a:tblPr>
              <a:tblGrid>
                <a:gridCol w="588730">
                  <a:extLst>
                    <a:ext uri="{9D8B030D-6E8A-4147-A177-3AD203B41FA5}">
                      <a16:colId xmlns:a16="http://schemas.microsoft.com/office/drawing/2014/main" val="3574610715"/>
                    </a:ext>
                  </a:extLst>
                </a:gridCol>
                <a:gridCol w="623160">
                  <a:extLst>
                    <a:ext uri="{9D8B030D-6E8A-4147-A177-3AD203B41FA5}">
                      <a16:colId xmlns:a16="http://schemas.microsoft.com/office/drawing/2014/main" val="2778392680"/>
                    </a:ext>
                  </a:extLst>
                </a:gridCol>
                <a:gridCol w="623160">
                  <a:extLst>
                    <a:ext uri="{9D8B030D-6E8A-4147-A177-3AD203B41FA5}">
                      <a16:colId xmlns:a16="http://schemas.microsoft.com/office/drawing/2014/main" val="853144879"/>
                    </a:ext>
                  </a:extLst>
                </a:gridCol>
                <a:gridCol w="633377">
                  <a:extLst>
                    <a:ext uri="{9D8B030D-6E8A-4147-A177-3AD203B41FA5}">
                      <a16:colId xmlns:a16="http://schemas.microsoft.com/office/drawing/2014/main" val="139764288"/>
                    </a:ext>
                  </a:extLst>
                </a:gridCol>
                <a:gridCol w="633377">
                  <a:extLst>
                    <a:ext uri="{9D8B030D-6E8A-4147-A177-3AD203B41FA5}">
                      <a16:colId xmlns:a16="http://schemas.microsoft.com/office/drawing/2014/main" val="3227048544"/>
                    </a:ext>
                  </a:extLst>
                </a:gridCol>
                <a:gridCol w="623160">
                  <a:extLst>
                    <a:ext uri="{9D8B030D-6E8A-4147-A177-3AD203B41FA5}">
                      <a16:colId xmlns:a16="http://schemas.microsoft.com/office/drawing/2014/main" val="3297968650"/>
                    </a:ext>
                  </a:extLst>
                </a:gridCol>
                <a:gridCol w="623160">
                  <a:extLst>
                    <a:ext uri="{9D8B030D-6E8A-4147-A177-3AD203B41FA5}">
                      <a16:colId xmlns:a16="http://schemas.microsoft.com/office/drawing/2014/main" val="4293179733"/>
                    </a:ext>
                  </a:extLst>
                </a:gridCol>
                <a:gridCol w="514593">
                  <a:extLst>
                    <a:ext uri="{9D8B030D-6E8A-4147-A177-3AD203B41FA5}">
                      <a16:colId xmlns:a16="http://schemas.microsoft.com/office/drawing/2014/main" val="3138165946"/>
                    </a:ext>
                  </a:extLst>
                </a:gridCol>
                <a:gridCol w="591743">
                  <a:extLst>
                    <a:ext uri="{9D8B030D-6E8A-4147-A177-3AD203B41FA5}">
                      <a16:colId xmlns:a16="http://schemas.microsoft.com/office/drawing/2014/main" val="4286103740"/>
                    </a:ext>
                  </a:extLst>
                </a:gridCol>
                <a:gridCol w="666220">
                  <a:extLst>
                    <a:ext uri="{9D8B030D-6E8A-4147-A177-3AD203B41FA5}">
                      <a16:colId xmlns:a16="http://schemas.microsoft.com/office/drawing/2014/main" val="3342745292"/>
                    </a:ext>
                  </a:extLst>
                </a:gridCol>
                <a:gridCol w="576064">
                  <a:extLst>
                    <a:ext uri="{9D8B030D-6E8A-4147-A177-3AD203B41FA5}">
                      <a16:colId xmlns:a16="http://schemas.microsoft.com/office/drawing/2014/main" val="3331183464"/>
                    </a:ext>
                  </a:extLst>
                </a:gridCol>
                <a:gridCol w="792088">
                  <a:extLst>
                    <a:ext uri="{9D8B030D-6E8A-4147-A177-3AD203B41FA5}">
                      <a16:colId xmlns:a16="http://schemas.microsoft.com/office/drawing/2014/main" val="2991790890"/>
                    </a:ext>
                  </a:extLst>
                </a:gridCol>
                <a:gridCol w="721609">
                  <a:extLst>
                    <a:ext uri="{9D8B030D-6E8A-4147-A177-3AD203B41FA5}">
                      <a16:colId xmlns:a16="http://schemas.microsoft.com/office/drawing/2014/main" val="4008028095"/>
                    </a:ext>
                  </a:extLst>
                </a:gridCol>
                <a:gridCol w="646544">
                  <a:extLst>
                    <a:ext uri="{9D8B030D-6E8A-4147-A177-3AD203B41FA5}">
                      <a16:colId xmlns:a16="http://schemas.microsoft.com/office/drawing/2014/main" val="3833848411"/>
                    </a:ext>
                  </a:extLst>
                </a:gridCol>
              </a:tblGrid>
              <a:tr h="142545">
                <a:tc>
                  <a:txBody>
                    <a:bodyPr/>
                    <a:lstStyle/>
                    <a:p>
                      <a:pPr marL="0" algn="ctr" defTabSz="914400" rtl="0" eaLnBrk="1" fontAlgn="b" latinLnBrk="0" hangingPunct="1"/>
                      <a:endParaRPr lang="pt-BR" sz="1100" b="0" i="0" u="none" strike="noStrike" kern="1200" dirty="0">
                        <a:solidFill>
                          <a:srgbClr val="000000"/>
                        </a:solidFill>
                        <a:effectLst/>
                        <a:latin typeface="Calibri" panose="020F0502020204030204" pitchFamily="34" charset="0"/>
                        <a:ea typeface="+mn-ea"/>
                        <a:cs typeface="+mn-cs"/>
                      </a:endParaRP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Janeiro</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Fevereiro</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Março</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Abril</a:t>
                      </a:r>
                    </a:p>
                  </a:txBody>
                  <a:tcPr marL="7127" marR="7127" marT="7127" marB="0" anchor="b"/>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Maio</a:t>
                      </a:r>
                    </a:p>
                  </a:txBody>
                  <a:tcPr marL="7127" marR="7127" marT="7127" marB="0" anchor="b"/>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Junho</a:t>
                      </a:r>
                    </a:p>
                  </a:txBody>
                  <a:tcPr marL="7127" marR="7127" marT="7127" marB="0" anchor="b"/>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Julho</a:t>
                      </a:r>
                    </a:p>
                  </a:txBody>
                  <a:tcPr marL="7127" marR="7127" marT="7127" marB="0" anchor="b"/>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Agosto</a:t>
                      </a:r>
                    </a:p>
                  </a:txBody>
                  <a:tcPr marL="7127" marR="7127" marT="7127" marB="0" anchor="b"/>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Setembro</a:t>
                      </a:r>
                    </a:p>
                  </a:txBody>
                  <a:tcPr marL="7127" marR="7127" marT="7127" marB="0" anchor="b"/>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Outubro</a:t>
                      </a:r>
                    </a:p>
                  </a:txBody>
                  <a:tcPr marL="7127" marR="7127" marT="7127" marB="0" anchor="b"/>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Novembro</a:t>
                      </a:r>
                    </a:p>
                  </a:txBody>
                  <a:tcPr marL="7127" marR="7127" marT="7127" marB="0" anchor="b"/>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Dezembro</a:t>
                      </a:r>
                    </a:p>
                  </a:txBody>
                  <a:tcPr marL="7127" marR="7127" marT="7127" marB="0" anchor="b"/>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TOTAL</a:t>
                      </a:r>
                    </a:p>
                  </a:txBody>
                  <a:tcPr marL="7127" marR="7127" marT="7127" marB="0" anchor="b"/>
                </a:tc>
                <a:extLst>
                  <a:ext uri="{0D108BD9-81ED-4DB2-BD59-A6C34878D82A}">
                    <a16:rowId xmlns:a16="http://schemas.microsoft.com/office/drawing/2014/main" val="2567556013"/>
                  </a:ext>
                </a:extLst>
              </a:tr>
              <a:tr h="142545">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RECEITA</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147.670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146.982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239.177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191.426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199.886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199.843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186.806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193.930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184.977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93.010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176.691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159.593 </a:t>
                      </a:r>
                    </a:p>
                  </a:txBody>
                  <a:tcPr marL="7127" marR="7127" marT="7127" marB="0" anchor="b"/>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         1.933.972 </a:t>
                      </a:r>
                    </a:p>
                  </a:txBody>
                  <a:tcPr marL="7127" marR="7127" marT="7127" marB="0" anchor="b"/>
                </a:tc>
                <a:extLst>
                  <a:ext uri="{0D108BD9-81ED-4DB2-BD59-A6C34878D82A}">
                    <a16:rowId xmlns:a16="http://schemas.microsoft.com/office/drawing/2014/main" val="4050415441"/>
                  </a:ext>
                </a:extLst>
              </a:tr>
              <a:tr h="142545">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DESPESA</a:t>
                      </a:r>
                    </a:p>
                  </a:txBody>
                  <a:tcPr marL="7127" marR="7127" marT="7127" marB="0" anchor="b"/>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         203.731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170.596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185.939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176.440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204.551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181.455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190.558 </a:t>
                      </a:r>
                    </a:p>
                  </a:txBody>
                  <a:tcPr marL="7127" marR="7127" marT="7127" marB="0" anchor="b"/>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         198.931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208.627 </a:t>
                      </a:r>
                    </a:p>
                  </a:txBody>
                  <a:tcPr marL="7127" marR="7127" marT="7127" marB="0" anchor="b"/>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         134.919 </a:t>
                      </a:r>
                    </a:p>
                  </a:txBody>
                  <a:tcPr marL="7127" marR="7127" marT="7127" marB="0" anchor="b"/>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         143.601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134.210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2.133.558 </a:t>
                      </a:r>
                    </a:p>
                  </a:txBody>
                  <a:tcPr marL="7127" marR="7127" marT="7127" marB="0" anchor="b"/>
                </a:tc>
                <a:extLst>
                  <a:ext uri="{0D108BD9-81ED-4DB2-BD59-A6C34878D82A}">
                    <a16:rowId xmlns:a16="http://schemas.microsoft.com/office/drawing/2014/main" val="2223167334"/>
                  </a:ext>
                </a:extLst>
              </a:tr>
              <a:tr h="142545">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SALDO</a:t>
                      </a:r>
                    </a:p>
                  </a:txBody>
                  <a:tcPr marL="7127" marR="7127" marT="7127" marB="0" anchor="b"/>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         56.061 </a:t>
                      </a:r>
                    </a:p>
                  </a:txBody>
                  <a:tcPr marL="7127" marR="7127" marT="7127" marB="0" anchor="b"/>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         23.614 </a:t>
                      </a:r>
                    </a:p>
                  </a:txBody>
                  <a:tcPr marL="7127" marR="7127" marT="7127" marB="0" anchor="b"/>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           53.238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14.986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4.665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18.388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3.751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5.001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23.650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41.909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33.090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25.382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70.252 </a:t>
                      </a:r>
                    </a:p>
                  </a:txBody>
                  <a:tcPr marL="7127" marR="7127" marT="7127" marB="0" anchor="b"/>
                </a:tc>
                <a:extLst>
                  <a:ext uri="{0D108BD9-81ED-4DB2-BD59-A6C34878D82A}">
                    <a16:rowId xmlns:a16="http://schemas.microsoft.com/office/drawing/2014/main" val="579122008"/>
                  </a:ext>
                </a:extLst>
              </a:tr>
            </a:tbl>
          </a:graphicData>
        </a:graphic>
      </p:graphicFrame>
      <p:graphicFrame>
        <p:nvGraphicFramePr>
          <p:cNvPr id="6" name="Gráfico 5">
            <a:extLst>
              <a:ext uri="{FF2B5EF4-FFF2-40B4-BE49-F238E27FC236}">
                <a16:creationId xmlns:a16="http://schemas.microsoft.com/office/drawing/2014/main" id="{15081CCF-F618-4747-84AE-735A06228A4B}"/>
              </a:ext>
            </a:extLst>
          </p:cNvPr>
          <p:cNvGraphicFramePr>
            <a:graphicFrameLocks/>
          </p:cNvGraphicFramePr>
          <p:nvPr>
            <p:extLst>
              <p:ext uri="{D42A27DB-BD31-4B8C-83A1-F6EECF244321}">
                <p14:modId xmlns:p14="http://schemas.microsoft.com/office/powerpoint/2010/main" val="519458195"/>
              </p:ext>
            </p:extLst>
          </p:nvPr>
        </p:nvGraphicFramePr>
        <p:xfrm>
          <a:off x="260850" y="1268760"/>
          <a:ext cx="8622300" cy="3531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09685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4330F9F-06F0-45B0-B4C6-A216DEC27222}"/>
              </a:ext>
            </a:extLst>
          </p:cNvPr>
          <p:cNvSpPr>
            <a:spLocks noGrp="1"/>
          </p:cNvSpPr>
          <p:nvPr>
            <p:ph type="title"/>
          </p:nvPr>
        </p:nvSpPr>
        <p:spPr/>
        <p:txBody>
          <a:bodyPr>
            <a:normAutofit/>
          </a:bodyPr>
          <a:lstStyle/>
          <a:p>
            <a:r>
              <a:rPr lang="pt-BR" dirty="0"/>
              <a:t>RESUMO CONTÁBIL CONDOMINIO 2018</a:t>
            </a:r>
          </a:p>
        </p:txBody>
      </p:sp>
      <p:graphicFrame>
        <p:nvGraphicFramePr>
          <p:cNvPr id="5" name="Tabela 4">
            <a:extLst>
              <a:ext uri="{FF2B5EF4-FFF2-40B4-BE49-F238E27FC236}">
                <a16:creationId xmlns:a16="http://schemas.microsoft.com/office/drawing/2014/main" id="{C0EC126F-845C-4FCB-BC1C-2D6C7EF6BD53}"/>
              </a:ext>
            </a:extLst>
          </p:cNvPr>
          <p:cNvGraphicFramePr>
            <a:graphicFrameLocks noGrp="1"/>
          </p:cNvGraphicFramePr>
          <p:nvPr>
            <p:extLst>
              <p:ext uri="{D42A27DB-BD31-4B8C-83A1-F6EECF244321}">
                <p14:modId xmlns:p14="http://schemas.microsoft.com/office/powerpoint/2010/main" val="1816760972"/>
              </p:ext>
            </p:extLst>
          </p:nvPr>
        </p:nvGraphicFramePr>
        <p:xfrm>
          <a:off x="453380" y="4936347"/>
          <a:ext cx="8229598" cy="1201988"/>
        </p:xfrm>
        <a:graphic>
          <a:graphicData uri="http://schemas.openxmlformats.org/drawingml/2006/table">
            <a:tbl>
              <a:tblPr>
                <a:tableStyleId>{5C22544A-7EE6-4342-B048-85BDC9FD1C3A}</a:tableStyleId>
              </a:tblPr>
              <a:tblGrid>
                <a:gridCol w="589186">
                  <a:extLst>
                    <a:ext uri="{9D8B030D-6E8A-4147-A177-3AD203B41FA5}">
                      <a16:colId xmlns:a16="http://schemas.microsoft.com/office/drawing/2014/main" val="1935229073"/>
                    </a:ext>
                  </a:extLst>
                </a:gridCol>
                <a:gridCol w="579683">
                  <a:extLst>
                    <a:ext uri="{9D8B030D-6E8A-4147-A177-3AD203B41FA5}">
                      <a16:colId xmlns:a16="http://schemas.microsoft.com/office/drawing/2014/main" val="818905825"/>
                    </a:ext>
                  </a:extLst>
                </a:gridCol>
                <a:gridCol w="579683">
                  <a:extLst>
                    <a:ext uri="{9D8B030D-6E8A-4147-A177-3AD203B41FA5}">
                      <a16:colId xmlns:a16="http://schemas.microsoft.com/office/drawing/2014/main" val="4257982082"/>
                    </a:ext>
                  </a:extLst>
                </a:gridCol>
                <a:gridCol w="589186">
                  <a:extLst>
                    <a:ext uri="{9D8B030D-6E8A-4147-A177-3AD203B41FA5}">
                      <a16:colId xmlns:a16="http://schemas.microsoft.com/office/drawing/2014/main" val="4133928414"/>
                    </a:ext>
                  </a:extLst>
                </a:gridCol>
                <a:gridCol w="589186">
                  <a:extLst>
                    <a:ext uri="{9D8B030D-6E8A-4147-A177-3AD203B41FA5}">
                      <a16:colId xmlns:a16="http://schemas.microsoft.com/office/drawing/2014/main" val="540489014"/>
                    </a:ext>
                  </a:extLst>
                </a:gridCol>
                <a:gridCol w="579683">
                  <a:extLst>
                    <a:ext uri="{9D8B030D-6E8A-4147-A177-3AD203B41FA5}">
                      <a16:colId xmlns:a16="http://schemas.microsoft.com/office/drawing/2014/main" val="1976695771"/>
                    </a:ext>
                  </a:extLst>
                </a:gridCol>
                <a:gridCol w="579683">
                  <a:extLst>
                    <a:ext uri="{9D8B030D-6E8A-4147-A177-3AD203B41FA5}">
                      <a16:colId xmlns:a16="http://schemas.microsoft.com/office/drawing/2014/main" val="1638036350"/>
                    </a:ext>
                  </a:extLst>
                </a:gridCol>
                <a:gridCol w="579683">
                  <a:extLst>
                    <a:ext uri="{9D8B030D-6E8A-4147-A177-3AD203B41FA5}">
                      <a16:colId xmlns:a16="http://schemas.microsoft.com/office/drawing/2014/main" val="2825526844"/>
                    </a:ext>
                  </a:extLst>
                </a:gridCol>
                <a:gridCol w="579683">
                  <a:extLst>
                    <a:ext uri="{9D8B030D-6E8A-4147-A177-3AD203B41FA5}">
                      <a16:colId xmlns:a16="http://schemas.microsoft.com/office/drawing/2014/main" val="706126142"/>
                    </a:ext>
                  </a:extLst>
                </a:gridCol>
                <a:gridCol w="579683">
                  <a:extLst>
                    <a:ext uri="{9D8B030D-6E8A-4147-A177-3AD203B41FA5}">
                      <a16:colId xmlns:a16="http://schemas.microsoft.com/office/drawing/2014/main" val="1399590822"/>
                    </a:ext>
                  </a:extLst>
                </a:gridCol>
                <a:gridCol w="579683">
                  <a:extLst>
                    <a:ext uri="{9D8B030D-6E8A-4147-A177-3AD203B41FA5}">
                      <a16:colId xmlns:a16="http://schemas.microsoft.com/office/drawing/2014/main" val="1598714536"/>
                    </a:ext>
                  </a:extLst>
                </a:gridCol>
                <a:gridCol w="579683">
                  <a:extLst>
                    <a:ext uri="{9D8B030D-6E8A-4147-A177-3AD203B41FA5}">
                      <a16:colId xmlns:a16="http://schemas.microsoft.com/office/drawing/2014/main" val="1986569499"/>
                    </a:ext>
                  </a:extLst>
                </a:gridCol>
                <a:gridCol w="579683">
                  <a:extLst>
                    <a:ext uri="{9D8B030D-6E8A-4147-A177-3AD203B41FA5}">
                      <a16:colId xmlns:a16="http://schemas.microsoft.com/office/drawing/2014/main" val="1351182362"/>
                    </a:ext>
                  </a:extLst>
                </a:gridCol>
                <a:gridCol w="665210">
                  <a:extLst>
                    <a:ext uri="{9D8B030D-6E8A-4147-A177-3AD203B41FA5}">
                      <a16:colId xmlns:a16="http://schemas.microsoft.com/office/drawing/2014/main" val="1241446194"/>
                    </a:ext>
                  </a:extLst>
                </a:gridCol>
              </a:tblGrid>
              <a:tr h="0">
                <a:tc>
                  <a:txBody>
                    <a:bodyPr/>
                    <a:lstStyle/>
                    <a:p>
                      <a:pPr marL="0" algn="ctr" defTabSz="914400" rtl="0" eaLnBrk="1" fontAlgn="b" latinLnBrk="0" hangingPunct="1"/>
                      <a:endParaRPr lang="pt-BR" sz="1100" b="0" i="0" u="none" strike="noStrike" kern="1200" dirty="0">
                        <a:solidFill>
                          <a:srgbClr val="000000"/>
                        </a:solidFill>
                        <a:effectLst/>
                        <a:latin typeface="Calibri" panose="020F0502020204030204" pitchFamily="34" charset="0"/>
                        <a:ea typeface="+mn-ea"/>
                        <a:cs typeface="+mn-cs"/>
                      </a:endParaRPr>
                    </a:p>
                  </a:txBody>
                  <a:tcPr marL="7127" marR="7127" marT="7127" marB="0" anchor="b"/>
                </a:tc>
                <a:tc>
                  <a:txBody>
                    <a:bodyPr/>
                    <a:lstStyle/>
                    <a:p>
                      <a:pPr marL="0" algn="ctr" defTabSz="914400" rtl="0" eaLnBrk="1" fontAlgn="b" latinLnBrk="0" hangingPunct="1"/>
                      <a:r>
                        <a:rPr lang="pt-BR" sz="1100" b="0" i="0" u="none" strike="noStrike" kern="1200" dirty="0" err="1">
                          <a:solidFill>
                            <a:srgbClr val="000000"/>
                          </a:solidFill>
                          <a:effectLst/>
                          <a:latin typeface="Calibri" panose="020F0502020204030204" pitchFamily="34" charset="0"/>
                          <a:ea typeface="+mn-ea"/>
                          <a:cs typeface="+mn-cs"/>
                        </a:rPr>
                        <a:t>jan</a:t>
                      </a:r>
                      <a:r>
                        <a:rPr lang="pt-BR" sz="1100" b="0" i="0" u="none" strike="noStrike" kern="1200" dirty="0">
                          <a:solidFill>
                            <a:srgbClr val="000000"/>
                          </a:solidFill>
                          <a:effectLst/>
                          <a:latin typeface="Calibri" panose="020F0502020204030204" pitchFamily="34" charset="0"/>
                          <a:ea typeface="+mn-ea"/>
                          <a:cs typeface="+mn-cs"/>
                        </a:rPr>
                        <a:t>/18</a:t>
                      </a:r>
                    </a:p>
                  </a:txBody>
                  <a:tcPr marL="7127" marR="7127" marT="7127" marB="0" anchor="b"/>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fev/18</a:t>
                      </a:r>
                    </a:p>
                  </a:txBody>
                  <a:tcPr marL="7127" marR="7127" marT="7127" marB="0" anchor="b"/>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mar/18</a:t>
                      </a:r>
                    </a:p>
                  </a:txBody>
                  <a:tcPr marL="7127" marR="7127" marT="7127" marB="0" anchor="b"/>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abr/18</a:t>
                      </a:r>
                    </a:p>
                  </a:txBody>
                  <a:tcPr marL="7127" marR="7127" marT="7127" marB="0" anchor="b"/>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mai/18</a:t>
                      </a:r>
                    </a:p>
                  </a:txBody>
                  <a:tcPr marL="7127" marR="7127" marT="7127" marB="0" anchor="b"/>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jun/18</a:t>
                      </a:r>
                    </a:p>
                  </a:txBody>
                  <a:tcPr marL="7127" marR="7127" marT="7127" marB="0" anchor="b"/>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jul/18</a:t>
                      </a:r>
                    </a:p>
                  </a:txBody>
                  <a:tcPr marL="7127" marR="7127" marT="7127" marB="0" anchor="b"/>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ago/18</a:t>
                      </a:r>
                    </a:p>
                  </a:txBody>
                  <a:tcPr marL="7127" marR="7127" marT="7127" marB="0" anchor="b"/>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set/18</a:t>
                      </a:r>
                    </a:p>
                  </a:txBody>
                  <a:tcPr marL="7127" marR="7127" marT="7127" marB="0" anchor="b"/>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out/18</a:t>
                      </a:r>
                    </a:p>
                  </a:txBody>
                  <a:tcPr marL="7127" marR="7127" marT="7127" marB="0" anchor="b"/>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nov/18</a:t>
                      </a:r>
                    </a:p>
                  </a:txBody>
                  <a:tcPr marL="7127" marR="7127" marT="7127" marB="0" anchor="b"/>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dez/18</a:t>
                      </a:r>
                    </a:p>
                  </a:txBody>
                  <a:tcPr marL="7127" marR="7127" marT="7127" marB="0" anchor="b"/>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TOTAL</a:t>
                      </a:r>
                    </a:p>
                  </a:txBody>
                  <a:tcPr marL="7127" marR="7127" marT="7127" marB="0" anchor="b"/>
                </a:tc>
                <a:extLst>
                  <a:ext uri="{0D108BD9-81ED-4DB2-BD59-A6C34878D82A}">
                    <a16:rowId xmlns:a16="http://schemas.microsoft.com/office/drawing/2014/main" val="356033925"/>
                  </a:ext>
                </a:extLst>
              </a:tr>
              <a:tr h="142545">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RECEITA</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171.704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151.881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163.055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196.435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198.404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213.650 </a:t>
                      </a:r>
                    </a:p>
                  </a:txBody>
                  <a:tcPr marL="7127" marR="7127" marT="7127" marB="0" anchor="b"/>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         187.760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185.749 </a:t>
                      </a:r>
                    </a:p>
                  </a:txBody>
                  <a:tcPr marL="7127" marR="7127" marT="7127" marB="0" anchor="b"/>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         232.129 </a:t>
                      </a:r>
                    </a:p>
                  </a:txBody>
                  <a:tcPr marL="7127" marR="7127" marT="7127" marB="0" anchor="b"/>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         183.531 </a:t>
                      </a:r>
                    </a:p>
                  </a:txBody>
                  <a:tcPr marL="7127" marR="7127" marT="7127" marB="0" anchor="b"/>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         188.244 </a:t>
                      </a:r>
                    </a:p>
                  </a:txBody>
                  <a:tcPr marL="7127" marR="7127" marT="7127" marB="0" anchor="b"/>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         176.763 </a:t>
                      </a:r>
                    </a:p>
                  </a:txBody>
                  <a:tcPr marL="7127" marR="7127" marT="7127" marB="0" anchor="b"/>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         2.249.304 </a:t>
                      </a:r>
                    </a:p>
                  </a:txBody>
                  <a:tcPr marL="7127" marR="7127" marT="7127" marB="0" anchor="b"/>
                </a:tc>
                <a:extLst>
                  <a:ext uri="{0D108BD9-81ED-4DB2-BD59-A6C34878D82A}">
                    <a16:rowId xmlns:a16="http://schemas.microsoft.com/office/drawing/2014/main" val="2565394911"/>
                  </a:ext>
                </a:extLst>
              </a:tr>
              <a:tr h="142545">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DESPESA</a:t>
                      </a:r>
                    </a:p>
                  </a:txBody>
                  <a:tcPr marL="7127" marR="7127" marT="7127" marB="0" anchor="b"/>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         167.116 </a:t>
                      </a:r>
                    </a:p>
                  </a:txBody>
                  <a:tcPr marL="7127" marR="7127" marT="7127" marB="0" anchor="b"/>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         177.577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189.655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151.426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183.050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185.836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187.915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167.469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160.290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185.212 </a:t>
                      </a:r>
                    </a:p>
                  </a:txBody>
                  <a:tcPr marL="7127" marR="7127" marT="7127" marB="0" anchor="b"/>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         162.692 </a:t>
                      </a:r>
                    </a:p>
                  </a:txBody>
                  <a:tcPr marL="7127" marR="7127" marT="7127" marB="0" anchor="b"/>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         186.173 </a:t>
                      </a:r>
                    </a:p>
                  </a:txBody>
                  <a:tcPr marL="7127" marR="7127" marT="7127" marB="0" anchor="b"/>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         2.104.411 </a:t>
                      </a:r>
                    </a:p>
                  </a:txBody>
                  <a:tcPr marL="7127" marR="7127" marT="7127" marB="0" anchor="b"/>
                </a:tc>
                <a:extLst>
                  <a:ext uri="{0D108BD9-81ED-4DB2-BD59-A6C34878D82A}">
                    <a16:rowId xmlns:a16="http://schemas.microsoft.com/office/drawing/2014/main" val="3361055710"/>
                  </a:ext>
                </a:extLst>
              </a:tr>
              <a:tr h="258007">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SALDO</a:t>
                      </a:r>
                    </a:p>
                  </a:txBody>
                  <a:tcPr marL="7127" marR="7127" marT="7127" marB="0" anchor="b"/>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             4.588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- 25.696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- 26.601 </a:t>
                      </a:r>
                    </a:p>
                  </a:txBody>
                  <a:tcPr marL="7127" marR="7127" marT="7127" marB="0" anchor="b"/>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           45.009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15.354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27.814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155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18.280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71.838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1.682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25.552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- 9.410 </a:t>
                      </a:r>
                    </a:p>
                  </a:txBody>
                  <a:tcPr marL="7127" marR="7127" marT="7127" marB="0" anchor="b"/>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144.893 </a:t>
                      </a:r>
                    </a:p>
                  </a:txBody>
                  <a:tcPr marL="7127" marR="7127" marT="7127" marB="0" anchor="b"/>
                </a:tc>
                <a:extLst>
                  <a:ext uri="{0D108BD9-81ED-4DB2-BD59-A6C34878D82A}">
                    <a16:rowId xmlns:a16="http://schemas.microsoft.com/office/drawing/2014/main" val="3648684970"/>
                  </a:ext>
                </a:extLst>
              </a:tr>
            </a:tbl>
          </a:graphicData>
        </a:graphic>
      </p:graphicFrame>
      <p:graphicFrame>
        <p:nvGraphicFramePr>
          <p:cNvPr id="6" name="Gráfico 5">
            <a:extLst>
              <a:ext uri="{FF2B5EF4-FFF2-40B4-BE49-F238E27FC236}">
                <a16:creationId xmlns:a16="http://schemas.microsoft.com/office/drawing/2014/main" id="{122A311D-2D7D-4E82-B644-7D4F3C47CC90}"/>
              </a:ext>
            </a:extLst>
          </p:cNvPr>
          <p:cNvGraphicFramePr>
            <a:graphicFrameLocks/>
          </p:cNvGraphicFramePr>
          <p:nvPr>
            <p:extLst>
              <p:ext uri="{D42A27DB-BD31-4B8C-83A1-F6EECF244321}">
                <p14:modId xmlns:p14="http://schemas.microsoft.com/office/powerpoint/2010/main" val="2425732996"/>
              </p:ext>
            </p:extLst>
          </p:nvPr>
        </p:nvGraphicFramePr>
        <p:xfrm>
          <a:off x="453380" y="1193304"/>
          <a:ext cx="8229598" cy="37478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5564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4488CE2-36C9-4DCB-B3DA-3BBDD98BAB1C}"/>
              </a:ext>
            </a:extLst>
          </p:cNvPr>
          <p:cNvSpPr>
            <a:spLocks noGrp="1"/>
          </p:cNvSpPr>
          <p:nvPr>
            <p:ph type="title"/>
          </p:nvPr>
        </p:nvSpPr>
        <p:spPr/>
        <p:txBody>
          <a:bodyPr>
            <a:normAutofit/>
          </a:bodyPr>
          <a:lstStyle/>
          <a:p>
            <a:r>
              <a:rPr lang="pt-BR" dirty="0"/>
              <a:t>RESUMO CONTÁBIL CONDOMINIO 2019</a:t>
            </a:r>
          </a:p>
        </p:txBody>
      </p:sp>
      <p:graphicFrame>
        <p:nvGraphicFramePr>
          <p:cNvPr id="4" name="Gráfico 3">
            <a:extLst>
              <a:ext uri="{FF2B5EF4-FFF2-40B4-BE49-F238E27FC236}">
                <a16:creationId xmlns:a16="http://schemas.microsoft.com/office/drawing/2014/main" id="{585308C7-BB39-4C7A-A120-6970BEE0DE52}"/>
              </a:ext>
            </a:extLst>
          </p:cNvPr>
          <p:cNvGraphicFramePr>
            <a:graphicFrameLocks/>
          </p:cNvGraphicFramePr>
          <p:nvPr>
            <p:extLst>
              <p:ext uri="{D42A27DB-BD31-4B8C-83A1-F6EECF244321}">
                <p14:modId xmlns:p14="http://schemas.microsoft.com/office/powerpoint/2010/main" val="1605943933"/>
              </p:ext>
            </p:extLst>
          </p:nvPr>
        </p:nvGraphicFramePr>
        <p:xfrm>
          <a:off x="457200" y="1340768"/>
          <a:ext cx="8229600" cy="35283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ela 5">
            <a:extLst>
              <a:ext uri="{FF2B5EF4-FFF2-40B4-BE49-F238E27FC236}">
                <a16:creationId xmlns:a16="http://schemas.microsoft.com/office/drawing/2014/main" id="{E474A6DA-1B89-42DA-B9D7-B39DE0AAFCFF}"/>
              </a:ext>
            </a:extLst>
          </p:cNvPr>
          <p:cNvGraphicFramePr>
            <a:graphicFrameLocks noGrp="1"/>
          </p:cNvGraphicFramePr>
          <p:nvPr>
            <p:extLst>
              <p:ext uri="{D42A27DB-BD31-4B8C-83A1-F6EECF244321}">
                <p14:modId xmlns:p14="http://schemas.microsoft.com/office/powerpoint/2010/main" val="1525434905"/>
              </p:ext>
            </p:extLst>
          </p:nvPr>
        </p:nvGraphicFramePr>
        <p:xfrm>
          <a:off x="459535" y="4866878"/>
          <a:ext cx="8432944" cy="1370434"/>
        </p:xfrm>
        <a:graphic>
          <a:graphicData uri="http://schemas.openxmlformats.org/drawingml/2006/table">
            <a:tbl>
              <a:tblPr>
                <a:tableStyleId>{5C22544A-7EE6-4342-B048-85BDC9FD1C3A}</a:tableStyleId>
              </a:tblPr>
              <a:tblGrid>
                <a:gridCol w="656838">
                  <a:extLst>
                    <a:ext uri="{9D8B030D-6E8A-4147-A177-3AD203B41FA5}">
                      <a16:colId xmlns:a16="http://schemas.microsoft.com/office/drawing/2014/main" val="2893934968"/>
                    </a:ext>
                  </a:extLst>
                </a:gridCol>
                <a:gridCol w="646243">
                  <a:extLst>
                    <a:ext uri="{9D8B030D-6E8A-4147-A177-3AD203B41FA5}">
                      <a16:colId xmlns:a16="http://schemas.microsoft.com/office/drawing/2014/main" val="2530702050"/>
                    </a:ext>
                  </a:extLst>
                </a:gridCol>
                <a:gridCol w="646243">
                  <a:extLst>
                    <a:ext uri="{9D8B030D-6E8A-4147-A177-3AD203B41FA5}">
                      <a16:colId xmlns:a16="http://schemas.microsoft.com/office/drawing/2014/main" val="2420904488"/>
                    </a:ext>
                  </a:extLst>
                </a:gridCol>
                <a:gridCol w="656838">
                  <a:extLst>
                    <a:ext uri="{9D8B030D-6E8A-4147-A177-3AD203B41FA5}">
                      <a16:colId xmlns:a16="http://schemas.microsoft.com/office/drawing/2014/main" val="3936009721"/>
                    </a:ext>
                  </a:extLst>
                </a:gridCol>
                <a:gridCol w="656838">
                  <a:extLst>
                    <a:ext uri="{9D8B030D-6E8A-4147-A177-3AD203B41FA5}">
                      <a16:colId xmlns:a16="http://schemas.microsoft.com/office/drawing/2014/main" val="2253102669"/>
                    </a:ext>
                  </a:extLst>
                </a:gridCol>
                <a:gridCol w="646243">
                  <a:extLst>
                    <a:ext uri="{9D8B030D-6E8A-4147-A177-3AD203B41FA5}">
                      <a16:colId xmlns:a16="http://schemas.microsoft.com/office/drawing/2014/main" val="912646549"/>
                    </a:ext>
                  </a:extLst>
                </a:gridCol>
                <a:gridCol w="646243">
                  <a:extLst>
                    <a:ext uri="{9D8B030D-6E8A-4147-A177-3AD203B41FA5}">
                      <a16:colId xmlns:a16="http://schemas.microsoft.com/office/drawing/2014/main" val="2786005735"/>
                    </a:ext>
                  </a:extLst>
                </a:gridCol>
                <a:gridCol w="646243">
                  <a:extLst>
                    <a:ext uri="{9D8B030D-6E8A-4147-A177-3AD203B41FA5}">
                      <a16:colId xmlns:a16="http://schemas.microsoft.com/office/drawing/2014/main" val="3423004046"/>
                    </a:ext>
                  </a:extLst>
                </a:gridCol>
                <a:gridCol w="646243">
                  <a:extLst>
                    <a:ext uri="{9D8B030D-6E8A-4147-A177-3AD203B41FA5}">
                      <a16:colId xmlns:a16="http://schemas.microsoft.com/office/drawing/2014/main" val="144124103"/>
                    </a:ext>
                  </a:extLst>
                </a:gridCol>
                <a:gridCol w="646243">
                  <a:extLst>
                    <a:ext uri="{9D8B030D-6E8A-4147-A177-3AD203B41FA5}">
                      <a16:colId xmlns:a16="http://schemas.microsoft.com/office/drawing/2014/main" val="145851719"/>
                    </a:ext>
                  </a:extLst>
                </a:gridCol>
                <a:gridCol w="646243">
                  <a:extLst>
                    <a:ext uri="{9D8B030D-6E8A-4147-A177-3AD203B41FA5}">
                      <a16:colId xmlns:a16="http://schemas.microsoft.com/office/drawing/2014/main" val="117364137"/>
                    </a:ext>
                  </a:extLst>
                </a:gridCol>
                <a:gridCol w="646243">
                  <a:extLst>
                    <a:ext uri="{9D8B030D-6E8A-4147-A177-3AD203B41FA5}">
                      <a16:colId xmlns:a16="http://schemas.microsoft.com/office/drawing/2014/main" val="155650966"/>
                    </a:ext>
                  </a:extLst>
                </a:gridCol>
                <a:gridCol w="646243">
                  <a:extLst>
                    <a:ext uri="{9D8B030D-6E8A-4147-A177-3AD203B41FA5}">
                      <a16:colId xmlns:a16="http://schemas.microsoft.com/office/drawing/2014/main" val="4051252850"/>
                    </a:ext>
                  </a:extLst>
                </a:gridCol>
              </a:tblGrid>
              <a:tr h="276532">
                <a:tc>
                  <a:txBody>
                    <a:bodyPr/>
                    <a:lstStyle/>
                    <a:p>
                      <a:pPr marL="0" algn="ctr" defTabSz="914400" rtl="0" eaLnBrk="1" fontAlgn="b" latinLnBrk="0" hangingPunct="1"/>
                      <a:endParaRPr lang="pt-BR" sz="1100" b="0" i="0" u="none" strike="noStrike" kern="1200" dirty="0">
                        <a:solidFill>
                          <a:srgbClr val="000000"/>
                        </a:solidFill>
                        <a:effectLst/>
                        <a:latin typeface="Calibri" panose="020F0502020204030204" pitchFamily="34" charset="0"/>
                        <a:ea typeface="+mn-ea"/>
                        <a:cs typeface="+mn-cs"/>
                      </a:endParaRPr>
                    </a:p>
                  </a:txBody>
                  <a:tcPr marL="7754" marR="7754" marT="7754" marB="0" anchor="ctr"/>
                </a:tc>
                <a:tc>
                  <a:txBody>
                    <a:bodyPr/>
                    <a:lstStyle/>
                    <a:p>
                      <a:pPr marL="0" algn="ctr" defTabSz="914400" rtl="0" eaLnBrk="1" fontAlgn="b" latinLnBrk="0" hangingPunct="1"/>
                      <a:r>
                        <a:rPr lang="pt-BR" sz="1100" b="0" i="0" u="none" strike="noStrike" kern="1200" dirty="0" err="1">
                          <a:solidFill>
                            <a:srgbClr val="000000"/>
                          </a:solidFill>
                          <a:effectLst/>
                          <a:latin typeface="Calibri" panose="020F0502020204030204" pitchFamily="34" charset="0"/>
                          <a:ea typeface="+mn-ea"/>
                          <a:cs typeface="+mn-cs"/>
                        </a:rPr>
                        <a:t>jan</a:t>
                      </a:r>
                      <a:r>
                        <a:rPr lang="pt-BR" sz="1100" b="0" i="0" u="none" strike="noStrike" kern="1200" dirty="0">
                          <a:solidFill>
                            <a:srgbClr val="000000"/>
                          </a:solidFill>
                          <a:effectLst/>
                          <a:latin typeface="Calibri" panose="020F0502020204030204" pitchFamily="34" charset="0"/>
                          <a:ea typeface="+mn-ea"/>
                          <a:cs typeface="+mn-cs"/>
                        </a:rPr>
                        <a:t>/19</a:t>
                      </a:r>
                    </a:p>
                  </a:txBody>
                  <a:tcPr marL="7754" marR="7754" marT="7754" marB="0" anchor="ctr"/>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fev/19</a:t>
                      </a:r>
                    </a:p>
                  </a:txBody>
                  <a:tcPr marL="7754" marR="7754" marT="7754" marB="0" anchor="ctr"/>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mar/19</a:t>
                      </a:r>
                    </a:p>
                  </a:txBody>
                  <a:tcPr marL="7754" marR="7754" marT="7754" marB="0" anchor="ctr"/>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abr/19</a:t>
                      </a:r>
                    </a:p>
                  </a:txBody>
                  <a:tcPr marL="7754" marR="7754" marT="7754" marB="0" anchor="ctr"/>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mai/19</a:t>
                      </a:r>
                    </a:p>
                  </a:txBody>
                  <a:tcPr marL="7754" marR="7754" marT="7754" marB="0" anchor="ctr"/>
                </a:tc>
                <a:tc>
                  <a:txBody>
                    <a:bodyPr/>
                    <a:lstStyle/>
                    <a:p>
                      <a:pPr marL="0" algn="ctr" defTabSz="914400" rtl="0" eaLnBrk="1" fontAlgn="b" latinLnBrk="0" hangingPunct="1"/>
                      <a:r>
                        <a:rPr lang="pt-BR" sz="1100" b="0" i="0" u="none" strike="noStrike" kern="1200" dirty="0" err="1">
                          <a:solidFill>
                            <a:srgbClr val="000000"/>
                          </a:solidFill>
                          <a:effectLst/>
                          <a:latin typeface="Calibri" panose="020F0502020204030204" pitchFamily="34" charset="0"/>
                          <a:ea typeface="+mn-ea"/>
                          <a:cs typeface="+mn-cs"/>
                        </a:rPr>
                        <a:t>jun</a:t>
                      </a:r>
                      <a:r>
                        <a:rPr lang="pt-BR" sz="1100" b="0" i="0" u="none" strike="noStrike" kern="1200" dirty="0">
                          <a:solidFill>
                            <a:srgbClr val="000000"/>
                          </a:solidFill>
                          <a:effectLst/>
                          <a:latin typeface="Calibri" panose="020F0502020204030204" pitchFamily="34" charset="0"/>
                          <a:ea typeface="+mn-ea"/>
                          <a:cs typeface="+mn-cs"/>
                        </a:rPr>
                        <a:t>/19</a:t>
                      </a:r>
                    </a:p>
                  </a:txBody>
                  <a:tcPr marL="7754" marR="7754" marT="7754" marB="0" anchor="ctr"/>
                </a:tc>
                <a:tc>
                  <a:txBody>
                    <a:bodyPr/>
                    <a:lstStyle/>
                    <a:p>
                      <a:pPr marL="0" algn="ctr" defTabSz="914400" rtl="0" eaLnBrk="1" fontAlgn="b" latinLnBrk="0" hangingPunct="1"/>
                      <a:r>
                        <a:rPr lang="pt-BR" sz="1100" b="0" i="0" u="none" strike="noStrike" kern="1200" dirty="0" err="1">
                          <a:solidFill>
                            <a:srgbClr val="000000"/>
                          </a:solidFill>
                          <a:effectLst/>
                          <a:latin typeface="Calibri" panose="020F0502020204030204" pitchFamily="34" charset="0"/>
                          <a:ea typeface="+mn-ea"/>
                          <a:cs typeface="+mn-cs"/>
                        </a:rPr>
                        <a:t>jul</a:t>
                      </a:r>
                      <a:r>
                        <a:rPr lang="pt-BR" sz="1100" b="0" i="0" u="none" strike="noStrike" kern="1200" dirty="0">
                          <a:solidFill>
                            <a:srgbClr val="000000"/>
                          </a:solidFill>
                          <a:effectLst/>
                          <a:latin typeface="Calibri" panose="020F0502020204030204" pitchFamily="34" charset="0"/>
                          <a:ea typeface="+mn-ea"/>
                          <a:cs typeface="+mn-cs"/>
                        </a:rPr>
                        <a:t>/19</a:t>
                      </a:r>
                    </a:p>
                  </a:txBody>
                  <a:tcPr marL="7754" marR="7754" marT="7754" marB="0" anchor="ctr"/>
                </a:tc>
                <a:tc>
                  <a:txBody>
                    <a:bodyPr/>
                    <a:lstStyle/>
                    <a:p>
                      <a:pPr marL="0" algn="ctr" defTabSz="914400" rtl="0" eaLnBrk="1" fontAlgn="b" latinLnBrk="0" hangingPunct="1"/>
                      <a:r>
                        <a:rPr lang="pt-BR" sz="1100" b="0" i="0" u="none" strike="noStrike" kern="1200" dirty="0" err="1">
                          <a:solidFill>
                            <a:srgbClr val="000000"/>
                          </a:solidFill>
                          <a:effectLst/>
                          <a:latin typeface="Calibri" panose="020F0502020204030204" pitchFamily="34" charset="0"/>
                          <a:ea typeface="+mn-ea"/>
                          <a:cs typeface="+mn-cs"/>
                        </a:rPr>
                        <a:t>ago</a:t>
                      </a:r>
                      <a:r>
                        <a:rPr lang="pt-BR" sz="1100" b="0" i="0" u="none" strike="noStrike" kern="1200" dirty="0">
                          <a:solidFill>
                            <a:srgbClr val="000000"/>
                          </a:solidFill>
                          <a:effectLst/>
                          <a:latin typeface="Calibri" panose="020F0502020204030204" pitchFamily="34" charset="0"/>
                          <a:ea typeface="+mn-ea"/>
                          <a:cs typeface="+mn-cs"/>
                        </a:rPr>
                        <a:t>/19</a:t>
                      </a:r>
                    </a:p>
                  </a:txBody>
                  <a:tcPr marL="7754" marR="7754" marT="7754" marB="0" anchor="ctr"/>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set/19</a:t>
                      </a:r>
                    </a:p>
                  </a:txBody>
                  <a:tcPr marL="7754" marR="7754" marT="7754" marB="0" anchor="ctr"/>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out/19</a:t>
                      </a:r>
                    </a:p>
                  </a:txBody>
                  <a:tcPr marL="7754" marR="7754" marT="7754" marB="0" anchor="ctr"/>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nov/19</a:t>
                      </a:r>
                    </a:p>
                  </a:txBody>
                  <a:tcPr marL="7754" marR="7754" marT="7754" marB="0" anchor="ctr"/>
                </a:tc>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dez/19</a:t>
                      </a:r>
                    </a:p>
                  </a:txBody>
                  <a:tcPr marL="7754" marR="7754" marT="7754" marB="0" anchor="ctr"/>
                </a:tc>
                <a:extLst>
                  <a:ext uri="{0D108BD9-81ED-4DB2-BD59-A6C34878D82A}">
                    <a16:rowId xmlns:a16="http://schemas.microsoft.com/office/drawing/2014/main" val="2996479297"/>
                  </a:ext>
                </a:extLst>
              </a:tr>
              <a:tr h="276532">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RECEITA</a:t>
                      </a:r>
                    </a:p>
                  </a:txBody>
                  <a:tcPr marL="7754" marR="7754" marT="7754" marB="0" anchor="ctr"/>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179.203 </a:t>
                      </a:r>
                    </a:p>
                  </a:txBody>
                  <a:tcPr marL="7754" marR="7754" marT="7754" marB="0" anchor="ctr"/>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182.148 </a:t>
                      </a:r>
                    </a:p>
                  </a:txBody>
                  <a:tcPr marL="7754" marR="7754" marT="7754" marB="0" anchor="ctr"/>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172.906 </a:t>
                      </a:r>
                    </a:p>
                  </a:txBody>
                  <a:tcPr marL="7754" marR="7754" marT="7754" marB="0" anchor="ctr"/>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178.212 </a:t>
                      </a:r>
                    </a:p>
                  </a:txBody>
                  <a:tcPr marL="7754" marR="7754" marT="7754" marB="0" anchor="ctr"/>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177.660 </a:t>
                      </a:r>
                    </a:p>
                  </a:txBody>
                  <a:tcPr marL="7754" marR="7754" marT="7754" marB="0" anchor="ctr"/>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177.827 </a:t>
                      </a:r>
                    </a:p>
                  </a:txBody>
                  <a:tcPr marL="7754" marR="7754" marT="7754" marB="0" anchor="ctr"/>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184.303 </a:t>
                      </a:r>
                    </a:p>
                  </a:txBody>
                  <a:tcPr marL="7754" marR="7754" marT="7754" marB="0" anchor="ctr"/>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182.456 </a:t>
                      </a:r>
                    </a:p>
                  </a:txBody>
                  <a:tcPr marL="7754" marR="7754" marT="7754" marB="0" anchor="ctr"/>
                </a:tc>
                <a:tc>
                  <a:txBody>
                    <a:bodyPr/>
                    <a:lstStyle/>
                    <a:p>
                      <a:pPr marL="0" algn="ctr" defTabSz="914400" rtl="0" eaLnBrk="1" fontAlgn="b" latinLnBrk="0" hangingPunct="1"/>
                      <a:endParaRPr lang="pt-BR" sz="1100" b="0" i="0" u="none" strike="noStrike" kern="1200">
                        <a:solidFill>
                          <a:srgbClr val="000000"/>
                        </a:solidFill>
                        <a:effectLst/>
                        <a:latin typeface="Calibri" panose="020F0502020204030204" pitchFamily="34" charset="0"/>
                        <a:ea typeface="+mn-ea"/>
                        <a:cs typeface="+mn-cs"/>
                      </a:endParaRPr>
                    </a:p>
                  </a:txBody>
                  <a:tcPr marL="7754" marR="7754" marT="7754" marB="0" anchor="ctr"/>
                </a:tc>
                <a:tc>
                  <a:txBody>
                    <a:bodyPr/>
                    <a:lstStyle/>
                    <a:p>
                      <a:pPr marL="0" algn="ctr" defTabSz="914400" rtl="0" eaLnBrk="1" fontAlgn="b" latinLnBrk="0" hangingPunct="1"/>
                      <a:endParaRPr lang="pt-BR" sz="1100" b="0" i="0" u="none" strike="noStrike" kern="1200">
                        <a:solidFill>
                          <a:srgbClr val="000000"/>
                        </a:solidFill>
                        <a:effectLst/>
                        <a:latin typeface="Calibri" panose="020F0502020204030204" pitchFamily="34" charset="0"/>
                        <a:ea typeface="+mn-ea"/>
                        <a:cs typeface="+mn-cs"/>
                      </a:endParaRPr>
                    </a:p>
                  </a:txBody>
                  <a:tcPr marL="7754" marR="7754" marT="7754" marB="0" anchor="ctr"/>
                </a:tc>
                <a:tc>
                  <a:txBody>
                    <a:bodyPr/>
                    <a:lstStyle/>
                    <a:p>
                      <a:pPr marL="0" algn="ctr" defTabSz="914400" rtl="0" eaLnBrk="1" fontAlgn="b" latinLnBrk="0" hangingPunct="1"/>
                      <a:endParaRPr lang="pt-BR" sz="1100" b="0" i="0" u="none" strike="noStrike" kern="1200">
                        <a:solidFill>
                          <a:srgbClr val="000000"/>
                        </a:solidFill>
                        <a:effectLst/>
                        <a:latin typeface="Calibri" panose="020F0502020204030204" pitchFamily="34" charset="0"/>
                        <a:ea typeface="+mn-ea"/>
                        <a:cs typeface="+mn-cs"/>
                      </a:endParaRPr>
                    </a:p>
                  </a:txBody>
                  <a:tcPr marL="7754" marR="7754" marT="7754" marB="0" anchor="ctr"/>
                </a:tc>
                <a:tc>
                  <a:txBody>
                    <a:bodyPr/>
                    <a:lstStyle/>
                    <a:p>
                      <a:pPr marL="0" algn="ctr" defTabSz="914400" rtl="0" eaLnBrk="1" fontAlgn="b" latinLnBrk="0" hangingPunct="1"/>
                      <a:endParaRPr lang="pt-BR" sz="1100" b="0" i="0" u="none" strike="noStrike" kern="1200">
                        <a:solidFill>
                          <a:srgbClr val="000000"/>
                        </a:solidFill>
                        <a:effectLst/>
                        <a:latin typeface="Calibri" panose="020F0502020204030204" pitchFamily="34" charset="0"/>
                        <a:ea typeface="+mn-ea"/>
                        <a:cs typeface="+mn-cs"/>
                      </a:endParaRPr>
                    </a:p>
                  </a:txBody>
                  <a:tcPr marL="7754" marR="7754" marT="7754" marB="0" anchor="ctr"/>
                </a:tc>
                <a:extLst>
                  <a:ext uri="{0D108BD9-81ED-4DB2-BD59-A6C34878D82A}">
                    <a16:rowId xmlns:a16="http://schemas.microsoft.com/office/drawing/2014/main" val="767752568"/>
                  </a:ext>
                </a:extLst>
              </a:tr>
              <a:tr h="276532">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DESPESA</a:t>
                      </a:r>
                    </a:p>
                  </a:txBody>
                  <a:tcPr marL="7754" marR="7754" marT="7754" marB="0" anchor="ctr"/>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180.267 </a:t>
                      </a:r>
                    </a:p>
                  </a:txBody>
                  <a:tcPr marL="7754" marR="7754" marT="7754" marB="0" anchor="ctr"/>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152.139 </a:t>
                      </a:r>
                    </a:p>
                  </a:txBody>
                  <a:tcPr marL="7754" marR="7754" marT="7754" marB="0" anchor="ctr"/>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191.502 </a:t>
                      </a:r>
                    </a:p>
                  </a:txBody>
                  <a:tcPr marL="7754" marR="7754" marT="7754" marB="0" anchor="ctr"/>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176.786 </a:t>
                      </a:r>
                    </a:p>
                  </a:txBody>
                  <a:tcPr marL="7754" marR="7754" marT="7754" marB="0" anchor="ctr"/>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186.235 </a:t>
                      </a:r>
                    </a:p>
                  </a:txBody>
                  <a:tcPr marL="7754" marR="7754" marT="7754" marB="0" anchor="ctr"/>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174.528 </a:t>
                      </a:r>
                    </a:p>
                  </a:txBody>
                  <a:tcPr marL="7754" marR="7754" marT="7754" marB="0" anchor="ctr"/>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178.835 </a:t>
                      </a:r>
                    </a:p>
                  </a:txBody>
                  <a:tcPr marL="7754" marR="7754" marT="7754" marB="0" anchor="ctr"/>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198.643 </a:t>
                      </a:r>
                    </a:p>
                  </a:txBody>
                  <a:tcPr marL="7754" marR="7754" marT="7754" marB="0" anchor="ctr"/>
                </a:tc>
                <a:tc>
                  <a:txBody>
                    <a:bodyPr/>
                    <a:lstStyle/>
                    <a:p>
                      <a:pPr marL="0" algn="ctr" defTabSz="914400" rtl="0" eaLnBrk="1" fontAlgn="b" latinLnBrk="0" hangingPunct="1"/>
                      <a:endParaRPr lang="pt-BR" sz="1100" b="0" i="0" u="none" strike="noStrike" kern="1200" dirty="0">
                        <a:solidFill>
                          <a:srgbClr val="000000"/>
                        </a:solidFill>
                        <a:effectLst/>
                        <a:latin typeface="Calibri" panose="020F0502020204030204" pitchFamily="34" charset="0"/>
                        <a:ea typeface="+mn-ea"/>
                        <a:cs typeface="+mn-cs"/>
                      </a:endParaRPr>
                    </a:p>
                  </a:txBody>
                  <a:tcPr marL="7754" marR="7754" marT="7754" marB="0" anchor="ctr"/>
                </a:tc>
                <a:tc>
                  <a:txBody>
                    <a:bodyPr/>
                    <a:lstStyle/>
                    <a:p>
                      <a:pPr marL="0" algn="ctr" defTabSz="914400" rtl="0" eaLnBrk="1" fontAlgn="b" latinLnBrk="0" hangingPunct="1"/>
                      <a:endParaRPr lang="pt-BR" sz="1100" b="0" i="0" u="none" strike="noStrike" kern="1200" dirty="0">
                        <a:solidFill>
                          <a:srgbClr val="000000"/>
                        </a:solidFill>
                        <a:effectLst/>
                        <a:latin typeface="Calibri" panose="020F0502020204030204" pitchFamily="34" charset="0"/>
                        <a:ea typeface="+mn-ea"/>
                        <a:cs typeface="+mn-cs"/>
                      </a:endParaRPr>
                    </a:p>
                  </a:txBody>
                  <a:tcPr marL="7754" marR="7754" marT="7754" marB="0" anchor="ctr"/>
                </a:tc>
                <a:tc>
                  <a:txBody>
                    <a:bodyPr/>
                    <a:lstStyle/>
                    <a:p>
                      <a:pPr marL="0" algn="ctr" defTabSz="914400" rtl="0" eaLnBrk="1" fontAlgn="b" latinLnBrk="0" hangingPunct="1"/>
                      <a:endParaRPr lang="pt-BR" sz="1100" b="0" i="0" u="none" strike="noStrike" kern="1200">
                        <a:solidFill>
                          <a:srgbClr val="000000"/>
                        </a:solidFill>
                        <a:effectLst/>
                        <a:latin typeface="Calibri" panose="020F0502020204030204" pitchFamily="34" charset="0"/>
                        <a:ea typeface="+mn-ea"/>
                        <a:cs typeface="+mn-cs"/>
                      </a:endParaRPr>
                    </a:p>
                  </a:txBody>
                  <a:tcPr marL="7754" marR="7754" marT="7754" marB="0" anchor="ctr"/>
                </a:tc>
                <a:tc>
                  <a:txBody>
                    <a:bodyPr/>
                    <a:lstStyle/>
                    <a:p>
                      <a:pPr marL="0" algn="ctr" defTabSz="914400" rtl="0" eaLnBrk="1" fontAlgn="b" latinLnBrk="0" hangingPunct="1"/>
                      <a:endParaRPr lang="pt-BR" sz="1100" b="0" i="0" u="none" strike="noStrike" kern="1200">
                        <a:solidFill>
                          <a:srgbClr val="000000"/>
                        </a:solidFill>
                        <a:effectLst/>
                        <a:latin typeface="Calibri" panose="020F0502020204030204" pitchFamily="34" charset="0"/>
                        <a:ea typeface="+mn-ea"/>
                        <a:cs typeface="+mn-cs"/>
                      </a:endParaRPr>
                    </a:p>
                  </a:txBody>
                  <a:tcPr marL="7754" marR="7754" marT="7754" marB="0" anchor="ctr"/>
                </a:tc>
                <a:extLst>
                  <a:ext uri="{0D108BD9-81ED-4DB2-BD59-A6C34878D82A}">
                    <a16:rowId xmlns:a16="http://schemas.microsoft.com/office/drawing/2014/main" val="3606963747"/>
                  </a:ext>
                </a:extLst>
              </a:tr>
              <a:tr h="540838">
                <a:tc>
                  <a:txBody>
                    <a:bodyPr/>
                    <a:lstStyle/>
                    <a:p>
                      <a:pPr marL="0" algn="ctr" defTabSz="914400" rtl="0" eaLnBrk="1" fontAlgn="b" latinLnBrk="0" hangingPunct="1"/>
                      <a:r>
                        <a:rPr lang="pt-BR" sz="1100" b="0" i="0" u="none" strike="noStrike" kern="1200">
                          <a:solidFill>
                            <a:srgbClr val="000000"/>
                          </a:solidFill>
                          <a:effectLst/>
                          <a:latin typeface="Calibri" panose="020F0502020204030204" pitchFamily="34" charset="0"/>
                          <a:ea typeface="+mn-ea"/>
                          <a:cs typeface="+mn-cs"/>
                        </a:rPr>
                        <a:t>SALDO</a:t>
                      </a:r>
                    </a:p>
                  </a:txBody>
                  <a:tcPr marL="7754" marR="7754" marT="7754" marB="0" anchor="ctr"/>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-1.064 </a:t>
                      </a:r>
                    </a:p>
                  </a:txBody>
                  <a:tcPr marL="7754" marR="7754" marT="7754" marB="0" anchor="ctr"/>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30.010 </a:t>
                      </a:r>
                    </a:p>
                  </a:txBody>
                  <a:tcPr marL="7754" marR="7754" marT="7754" marB="0" anchor="ctr"/>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18.596 </a:t>
                      </a:r>
                    </a:p>
                  </a:txBody>
                  <a:tcPr marL="7754" marR="7754" marT="7754" marB="0" anchor="ctr"/>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1.426 </a:t>
                      </a:r>
                    </a:p>
                  </a:txBody>
                  <a:tcPr marL="7754" marR="7754" marT="7754" marB="0" anchor="ctr"/>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8.575 </a:t>
                      </a:r>
                    </a:p>
                  </a:txBody>
                  <a:tcPr marL="7754" marR="7754" marT="7754" marB="0" anchor="ctr"/>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3.298 </a:t>
                      </a:r>
                    </a:p>
                  </a:txBody>
                  <a:tcPr marL="7754" marR="7754" marT="7754" marB="0" anchor="ctr"/>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5.468 </a:t>
                      </a:r>
                    </a:p>
                  </a:txBody>
                  <a:tcPr marL="7754" marR="7754" marT="7754" marB="0" anchor="ctr"/>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- 16.187 </a:t>
                      </a:r>
                    </a:p>
                  </a:txBody>
                  <a:tcPr marL="7754" marR="7754" marT="7754" marB="0" anchor="ctr"/>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   </a:t>
                      </a:r>
                    </a:p>
                  </a:txBody>
                  <a:tcPr marL="7754" marR="7754" marT="7754" marB="0" anchor="ctr"/>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   </a:t>
                      </a:r>
                    </a:p>
                  </a:txBody>
                  <a:tcPr marL="7754" marR="7754" marT="7754" marB="0" anchor="ctr"/>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   </a:t>
                      </a:r>
                    </a:p>
                  </a:txBody>
                  <a:tcPr marL="7754" marR="7754" marT="7754" marB="0" anchor="ctr"/>
                </a:tc>
                <a:tc>
                  <a:txBody>
                    <a:bodyPr/>
                    <a:lstStyle/>
                    <a:p>
                      <a:pPr marL="0" algn="ctr" defTabSz="914400" rtl="0" eaLnBrk="1" fontAlgn="b" latinLnBrk="0" hangingPunct="1"/>
                      <a:r>
                        <a:rPr lang="pt-BR" sz="1100" b="0" i="0" u="none" strike="noStrike" kern="1200" dirty="0">
                          <a:solidFill>
                            <a:srgbClr val="000000"/>
                          </a:solidFill>
                          <a:effectLst/>
                          <a:latin typeface="Calibri" panose="020F0502020204030204" pitchFamily="34" charset="0"/>
                          <a:ea typeface="+mn-ea"/>
                          <a:cs typeface="+mn-cs"/>
                        </a:rPr>
                        <a:t>                    -   </a:t>
                      </a:r>
                    </a:p>
                  </a:txBody>
                  <a:tcPr marL="7754" marR="7754" marT="7754" marB="0" anchor="ctr"/>
                </a:tc>
                <a:extLst>
                  <a:ext uri="{0D108BD9-81ED-4DB2-BD59-A6C34878D82A}">
                    <a16:rowId xmlns:a16="http://schemas.microsoft.com/office/drawing/2014/main" val="1149853389"/>
                  </a:ext>
                </a:extLst>
              </a:tr>
            </a:tbl>
          </a:graphicData>
        </a:graphic>
      </p:graphicFrame>
    </p:spTree>
    <p:extLst>
      <p:ext uri="{BB962C8B-B14F-4D97-AF65-F5344CB8AC3E}">
        <p14:creationId xmlns:p14="http://schemas.microsoft.com/office/powerpoint/2010/main" val="3958874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3203075-D371-4057-924E-0488CA8BFA8A}"/>
              </a:ext>
            </a:extLst>
          </p:cNvPr>
          <p:cNvSpPr>
            <a:spLocks noGrp="1"/>
          </p:cNvSpPr>
          <p:nvPr>
            <p:ph type="title"/>
          </p:nvPr>
        </p:nvSpPr>
        <p:spPr/>
        <p:txBody>
          <a:bodyPr>
            <a:normAutofit/>
          </a:bodyPr>
          <a:lstStyle/>
          <a:p>
            <a:r>
              <a:rPr lang="pt-BR" dirty="0"/>
              <a:t>RECEITA X INADIMPLÊNCIA</a:t>
            </a:r>
          </a:p>
        </p:txBody>
      </p:sp>
      <p:graphicFrame>
        <p:nvGraphicFramePr>
          <p:cNvPr id="6" name="Gráfico 5">
            <a:extLst>
              <a:ext uri="{FF2B5EF4-FFF2-40B4-BE49-F238E27FC236}">
                <a16:creationId xmlns:a16="http://schemas.microsoft.com/office/drawing/2014/main" id="{2CD6635C-E31D-40BC-9DCC-070EBBE99527}"/>
              </a:ext>
            </a:extLst>
          </p:cNvPr>
          <p:cNvGraphicFramePr>
            <a:graphicFrameLocks/>
          </p:cNvGraphicFramePr>
          <p:nvPr>
            <p:extLst>
              <p:ext uri="{D42A27DB-BD31-4B8C-83A1-F6EECF244321}">
                <p14:modId xmlns:p14="http://schemas.microsoft.com/office/powerpoint/2010/main" val="891533474"/>
              </p:ext>
            </p:extLst>
          </p:nvPr>
        </p:nvGraphicFramePr>
        <p:xfrm>
          <a:off x="457200" y="1412776"/>
          <a:ext cx="8229600" cy="40324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44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0489A32-DEFA-49A8-9BD7-FD4982209B88}"/>
              </a:ext>
            </a:extLst>
          </p:cNvPr>
          <p:cNvSpPr txBox="1">
            <a:spLocks/>
          </p:cNvSpPr>
          <p:nvPr/>
        </p:nvSpPr>
        <p:spPr>
          <a:xfrm>
            <a:off x="539552" y="548680"/>
            <a:ext cx="8280920" cy="864096"/>
          </a:xfrm>
          <a:prstGeom prst="rect">
            <a:avLst/>
          </a:prstGeom>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marL="273050" indent="-273050" algn="l" defTabSz="914400" rtl="0" eaLnBrk="1" latinLnBrk="0" hangingPunct="1">
              <a:spcBef>
                <a:spcPct val="0"/>
              </a:spcBef>
              <a:buClr>
                <a:schemeClr val="accent5">
                  <a:lumMod val="75000"/>
                </a:schemeClr>
              </a:buClr>
              <a:buFont typeface="Wingdings" panose="05000000000000000000" pitchFamily="2" charset="2"/>
              <a:buChar char="§"/>
              <a:defRPr sz="2800" b="1" kern="1200">
                <a:solidFill>
                  <a:schemeClr val="tx2">
                    <a:lumMod val="50000"/>
                  </a:schemeClr>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pt-BR" sz="4000" dirty="0">
                <a:solidFill>
                  <a:srgbClr val="B13F9A">
                    <a:lumMod val="50000"/>
                  </a:srgbClr>
                </a:solidFill>
              </a:rPr>
              <a:t>EVENTOS</a:t>
            </a:r>
            <a:endParaRPr lang="pt-BR" sz="4000" dirty="0"/>
          </a:p>
        </p:txBody>
      </p:sp>
      <p:graphicFrame>
        <p:nvGraphicFramePr>
          <p:cNvPr id="6" name="Tabela 5">
            <a:extLst>
              <a:ext uri="{FF2B5EF4-FFF2-40B4-BE49-F238E27FC236}">
                <a16:creationId xmlns:a16="http://schemas.microsoft.com/office/drawing/2014/main" id="{A71D9700-9D46-485B-B227-F4A05A12C925}"/>
              </a:ext>
            </a:extLst>
          </p:cNvPr>
          <p:cNvGraphicFramePr>
            <a:graphicFrameLocks noGrp="1"/>
          </p:cNvGraphicFramePr>
          <p:nvPr>
            <p:extLst>
              <p:ext uri="{D42A27DB-BD31-4B8C-83A1-F6EECF244321}">
                <p14:modId xmlns:p14="http://schemas.microsoft.com/office/powerpoint/2010/main" val="1811087769"/>
              </p:ext>
            </p:extLst>
          </p:nvPr>
        </p:nvGraphicFramePr>
        <p:xfrm>
          <a:off x="467544" y="1756275"/>
          <a:ext cx="7992888" cy="1565859"/>
        </p:xfrm>
        <a:graphic>
          <a:graphicData uri="http://schemas.openxmlformats.org/drawingml/2006/table">
            <a:tbl>
              <a:tblPr firstRow="1" firstCol="1" bandRow="1">
                <a:tableStyleId>{5C22544A-7EE6-4342-B048-85BDC9FD1C3A}</a:tableStyleId>
              </a:tblPr>
              <a:tblGrid>
                <a:gridCol w="1998222">
                  <a:extLst>
                    <a:ext uri="{9D8B030D-6E8A-4147-A177-3AD203B41FA5}">
                      <a16:colId xmlns:a16="http://schemas.microsoft.com/office/drawing/2014/main" val="1715571613"/>
                    </a:ext>
                  </a:extLst>
                </a:gridCol>
                <a:gridCol w="1998222">
                  <a:extLst>
                    <a:ext uri="{9D8B030D-6E8A-4147-A177-3AD203B41FA5}">
                      <a16:colId xmlns:a16="http://schemas.microsoft.com/office/drawing/2014/main" val="173237043"/>
                    </a:ext>
                  </a:extLst>
                </a:gridCol>
                <a:gridCol w="1998222">
                  <a:extLst>
                    <a:ext uri="{9D8B030D-6E8A-4147-A177-3AD203B41FA5}">
                      <a16:colId xmlns:a16="http://schemas.microsoft.com/office/drawing/2014/main" val="916165050"/>
                    </a:ext>
                  </a:extLst>
                </a:gridCol>
                <a:gridCol w="1998222">
                  <a:extLst>
                    <a:ext uri="{9D8B030D-6E8A-4147-A177-3AD203B41FA5}">
                      <a16:colId xmlns:a16="http://schemas.microsoft.com/office/drawing/2014/main" val="4162653978"/>
                    </a:ext>
                  </a:extLst>
                </a:gridCol>
              </a:tblGrid>
              <a:tr h="518062">
                <a:tc gridSpan="4">
                  <a:txBody>
                    <a:bodyPr/>
                    <a:lstStyle/>
                    <a:p>
                      <a:pPr algn="ctr">
                        <a:spcAft>
                          <a:spcPts val="0"/>
                        </a:spcAft>
                      </a:pPr>
                      <a:r>
                        <a:rPr lang="pt-BR" sz="2400" dirty="0">
                          <a:effectLst/>
                        </a:rPr>
                        <a:t>Orçamentos Enviados</a:t>
                      </a:r>
                      <a:endParaRPr lang="pt-BR" sz="2400" dirty="0">
                        <a:effectLst/>
                        <a:latin typeface="Calibri" panose="020F0502020204030204" pitchFamily="34" charset="0"/>
                        <a:ea typeface="Calibri" panose="020F0502020204030204" pitchFamily="34" charset="0"/>
                      </a:endParaRPr>
                    </a:p>
                  </a:txBody>
                  <a:tcPr marL="68580" marR="68580" marT="0" marB="0" anchor="ct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160172251"/>
                  </a:ext>
                </a:extLst>
              </a:tr>
              <a:tr h="518062">
                <a:tc>
                  <a:txBody>
                    <a:bodyPr/>
                    <a:lstStyle/>
                    <a:p>
                      <a:pPr marL="0" algn="ctr" defTabSz="914400" rtl="0" eaLnBrk="1" latinLnBrk="0" hangingPunct="1">
                        <a:spcAft>
                          <a:spcPts val="0"/>
                        </a:spcAft>
                      </a:pPr>
                      <a:r>
                        <a:rPr lang="pt-BR" sz="2400" b="0" kern="1200" dirty="0">
                          <a:solidFill>
                            <a:schemeClr val="dk1"/>
                          </a:solidFill>
                          <a:effectLst/>
                          <a:latin typeface="+mn-lt"/>
                          <a:ea typeface="+mn-ea"/>
                          <a:cs typeface="+mn-cs"/>
                        </a:rPr>
                        <a:t>2016</a:t>
                      </a:r>
                    </a:p>
                  </a:txBody>
                  <a:tcPr marL="68580" marR="68580" marT="0" marB="0" anchor="ctr">
                    <a:solidFill>
                      <a:srgbClr val="E6CED4"/>
                    </a:solidFill>
                  </a:tcPr>
                </a:tc>
                <a:tc>
                  <a:txBody>
                    <a:bodyPr/>
                    <a:lstStyle/>
                    <a:p>
                      <a:pPr algn="ctr">
                        <a:spcAft>
                          <a:spcPts val="0"/>
                        </a:spcAft>
                      </a:pPr>
                      <a:r>
                        <a:rPr lang="pt-BR" sz="2400" kern="1200" dirty="0">
                          <a:solidFill>
                            <a:schemeClr val="dk1"/>
                          </a:solidFill>
                          <a:effectLst/>
                          <a:latin typeface="+mn-lt"/>
                          <a:ea typeface="+mn-ea"/>
                          <a:cs typeface="+mn-cs"/>
                        </a:rPr>
                        <a:t>2017</a:t>
                      </a:r>
                    </a:p>
                  </a:txBody>
                  <a:tcPr marL="68580" marR="68580" marT="0" marB="0" anchor="ctr">
                    <a:solidFill>
                      <a:srgbClr val="E6CED4"/>
                    </a:solidFill>
                  </a:tcPr>
                </a:tc>
                <a:tc>
                  <a:txBody>
                    <a:bodyPr/>
                    <a:lstStyle/>
                    <a:p>
                      <a:pPr algn="ctr">
                        <a:spcAft>
                          <a:spcPts val="0"/>
                        </a:spcAft>
                      </a:pPr>
                      <a:r>
                        <a:rPr lang="pt-BR" sz="2400" kern="1200" dirty="0">
                          <a:solidFill>
                            <a:schemeClr val="dk1"/>
                          </a:solidFill>
                          <a:effectLst/>
                          <a:latin typeface="+mn-lt"/>
                          <a:ea typeface="+mn-ea"/>
                          <a:cs typeface="+mn-cs"/>
                        </a:rPr>
                        <a:t>2018</a:t>
                      </a:r>
                    </a:p>
                  </a:txBody>
                  <a:tcPr marL="68580" marR="68580" marT="0" marB="0" anchor="ctr"/>
                </a:tc>
                <a:tc>
                  <a:txBody>
                    <a:bodyPr/>
                    <a:lstStyle/>
                    <a:p>
                      <a:pPr algn="ctr">
                        <a:spcAft>
                          <a:spcPts val="0"/>
                        </a:spcAft>
                      </a:pPr>
                      <a:r>
                        <a:rPr lang="pt-BR" sz="2400" dirty="0">
                          <a:effectLst/>
                        </a:rPr>
                        <a:t>2019</a:t>
                      </a:r>
                      <a:endParaRPr lang="pt-BR" sz="24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444166381"/>
                  </a:ext>
                </a:extLst>
              </a:tr>
              <a:tr h="529735">
                <a:tc>
                  <a:txBody>
                    <a:bodyPr/>
                    <a:lstStyle/>
                    <a:p>
                      <a:pPr algn="ctr">
                        <a:spcAft>
                          <a:spcPts val="0"/>
                        </a:spcAft>
                      </a:pPr>
                      <a:r>
                        <a:rPr lang="pt-BR" sz="2400" b="0" dirty="0">
                          <a:solidFill>
                            <a:schemeClr val="tx1"/>
                          </a:solidFill>
                          <a:effectLst/>
                        </a:rPr>
                        <a:t>45</a:t>
                      </a:r>
                      <a:endParaRPr lang="pt-BR" sz="2400" b="0" dirty="0">
                        <a:solidFill>
                          <a:schemeClr val="tx1"/>
                        </a:solidFill>
                        <a:effectLst/>
                        <a:latin typeface="Calibri" panose="020F0502020204030204" pitchFamily="34" charset="0"/>
                        <a:ea typeface="Calibri" panose="020F0502020204030204" pitchFamily="34" charset="0"/>
                      </a:endParaRPr>
                    </a:p>
                  </a:txBody>
                  <a:tcPr marL="68580" marR="68580" marT="0" marB="0" anchor="ctr">
                    <a:solidFill>
                      <a:srgbClr val="F3E8EB"/>
                    </a:solidFill>
                  </a:tcPr>
                </a:tc>
                <a:tc>
                  <a:txBody>
                    <a:bodyPr/>
                    <a:lstStyle/>
                    <a:p>
                      <a:pPr algn="ctr">
                        <a:spcAft>
                          <a:spcPts val="0"/>
                        </a:spcAft>
                      </a:pPr>
                      <a:r>
                        <a:rPr lang="pt-BR" sz="2400" dirty="0">
                          <a:effectLst/>
                        </a:rPr>
                        <a:t>155</a:t>
                      </a:r>
                      <a:endParaRPr lang="pt-BR" sz="2400" dirty="0">
                        <a:effectLst/>
                        <a:latin typeface="Calibri" panose="020F0502020204030204" pitchFamily="34" charset="0"/>
                        <a:ea typeface="Calibri" panose="020F0502020204030204" pitchFamily="34" charset="0"/>
                      </a:endParaRPr>
                    </a:p>
                  </a:txBody>
                  <a:tcPr marL="68580" marR="68580" marT="0" marB="0" anchor="ctr">
                    <a:solidFill>
                      <a:srgbClr val="F3E8EB"/>
                    </a:solidFill>
                  </a:tcPr>
                </a:tc>
                <a:tc>
                  <a:txBody>
                    <a:bodyPr/>
                    <a:lstStyle/>
                    <a:p>
                      <a:pPr algn="ctr">
                        <a:spcAft>
                          <a:spcPts val="0"/>
                        </a:spcAft>
                      </a:pPr>
                      <a:r>
                        <a:rPr lang="pt-BR" sz="2400" dirty="0">
                          <a:effectLst/>
                        </a:rPr>
                        <a:t>266</a:t>
                      </a:r>
                      <a:endParaRPr lang="pt-BR" sz="24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pt-BR" sz="2400" dirty="0">
                          <a:effectLst/>
                        </a:rPr>
                        <a:t>314 *</a:t>
                      </a:r>
                      <a:endParaRPr lang="pt-BR" sz="24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300596253"/>
                  </a:ext>
                </a:extLst>
              </a:tr>
            </a:tbl>
          </a:graphicData>
        </a:graphic>
      </p:graphicFrame>
      <p:graphicFrame>
        <p:nvGraphicFramePr>
          <p:cNvPr id="7" name="Tabela 6">
            <a:extLst>
              <a:ext uri="{FF2B5EF4-FFF2-40B4-BE49-F238E27FC236}">
                <a16:creationId xmlns:a16="http://schemas.microsoft.com/office/drawing/2014/main" id="{15F0097A-1AC7-47CA-B515-7E29E25B7564}"/>
              </a:ext>
            </a:extLst>
          </p:cNvPr>
          <p:cNvGraphicFramePr>
            <a:graphicFrameLocks noGrp="1"/>
          </p:cNvGraphicFramePr>
          <p:nvPr>
            <p:extLst>
              <p:ext uri="{D42A27DB-BD31-4B8C-83A1-F6EECF244321}">
                <p14:modId xmlns:p14="http://schemas.microsoft.com/office/powerpoint/2010/main" val="2105000346"/>
              </p:ext>
            </p:extLst>
          </p:nvPr>
        </p:nvGraphicFramePr>
        <p:xfrm>
          <a:off x="467544" y="3573016"/>
          <a:ext cx="7992888" cy="1296144"/>
        </p:xfrm>
        <a:graphic>
          <a:graphicData uri="http://schemas.openxmlformats.org/drawingml/2006/table">
            <a:tbl>
              <a:tblPr firstRow="1" firstCol="1" bandRow="1">
                <a:tableStyleId>{5C22544A-7EE6-4342-B048-85BDC9FD1C3A}</a:tableStyleId>
              </a:tblPr>
              <a:tblGrid>
                <a:gridCol w="1998222">
                  <a:extLst>
                    <a:ext uri="{9D8B030D-6E8A-4147-A177-3AD203B41FA5}">
                      <a16:colId xmlns:a16="http://schemas.microsoft.com/office/drawing/2014/main" val="4259778016"/>
                    </a:ext>
                  </a:extLst>
                </a:gridCol>
                <a:gridCol w="1998222">
                  <a:extLst>
                    <a:ext uri="{9D8B030D-6E8A-4147-A177-3AD203B41FA5}">
                      <a16:colId xmlns:a16="http://schemas.microsoft.com/office/drawing/2014/main" val="564001158"/>
                    </a:ext>
                  </a:extLst>
                </a:gridCol>
                <a:gridCol w="1998222">
                  <a:extLst>
                    <a:ext uri="{9D8B030D-6E8A-4147-A177-3AD203B41FA5}">
                      <a16:colId xmlns:a16="http://schemas.microsoft.com/office/drawing/2014/main" val="255298839"/>
                    </a:ext>
                  </a:extLst>
                </a:gridCol>
                <a:gridCol w="1998222">
                  <a:extLst>
                    <a:ext uri="{9D8B030D-6E8A-4147-A177-3AD203B41FA5}">
                      <a16:colId xmlns:a16="http://schemas.microsoft.com/office/drawing/2014/main" val="1953916193"/>
                    </a:ext>
                  </a:extLst>
                </a:gridCol>
              </a:tblGrid>
              <a:tr h="432048">
                <a:tc gridSpan="4">
                  <a:txBody>
                    <a:bodyPr/>
                    <a:lstStyle/>
                    <a:p>
                      <a:pPr algn="ctr">
                        <a:spcAft>
                          <a:spcPts val="0"/>
                        </a:spcAft>
                      </a:pPr>
                      <a:r>
                        <a:rPr lang="pt-BR" sz="2400">
                          <a:effectLst/>
                        </a:rPr>
                        <a:t>Eventos Realizados</a:t>
                      </a:r>
                      <a:endParaRPr lang="pt-BR" sz="2400">
                        <a:effectLst/>
                        <a:latin typeface="Calibri" panose="020F0502020204030204" pitchFamily="34" charset="0"/>
                        <a:ea typeface="Calibri" panose="020F0502020204030204" pitchFamily="34" charset="0"/>
                      </a:endParaRPr>
                    </a:p>
                  </a:txBody>
                  <a:tcPr marL="68580" marR="68580" marT="0" marB="0"/>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650831451"/>
                  </a:ext>
                </a:extLst>
              </a:tr>
              <a:tr h="432048">
                <a:tc>
                  <a:txBody>
                    <a:bodyPr/>
                    <a:lstStyle/>
                    <a:p>
                      <a:pPr algn="ctr">
                        <a:spcAft>
                          <a:spcPts val="0"/>
                        </a:spcAft>
                      </a:pPr>
                      <a:r>
                        <a:rPr lang="pt-BR" sz="2400" b="0" dirty="0">
                          <a:solidFill>
                            <a:schemeClr val="tx1"/>
                          </a:solidFill>
                          <a:effectLst/>
                        </a:rPr>
                        <a:t>2016</a:t>
                      </a:r>
                      <a:endParaRPr lang="pt-BR" sz="2400" b="0" dirty="0">
                        <a:solidFill>
                          <a:schemeClr val="tx1"/>
                        </a:solidFill>
                        <a:effectLst/>
                        <a:latin typeface="Calibri" panose="020F0502020204030204" pitchFamily="34" charset="0"/>
                        <a:ea typeface="Calibri" panose="020F0502020204030204" pitchFamily="34" charset="0"/>
                      </a:endParaRPr>
                    </a:p>
                  </a:txBody>
                  <a:tcPr marL="68580" marR="68580" marT="0" marB="0">
                    <a:solidFill>
                      <a:srgbClr val="E6CED4"/>
                    </a:solidFill>
                  </a:tcPr>
                </a:tc>
                <a:tc>
                  <a:txBody>
                    <a:bodyPr/>
                    <a:lstStyle/>
                    <a:p>
                      <a:pPr algn="ctr">
                        <a:spcAft>
                          <a:spcPts val="0"/>
                        </a:spcAft>
                      </a:pPr>
                      <a:r>
                        <a:rPr lang="pt-BR" sz="2400" dirty="0">
                          <a:effectLst/>
                        </a:rPr>
                        <a:t>2017</a:t>
                      </a:r>
                      <a:endParaRPr lang="pt-BR" sz="2400" dirty="0">
                        <a:effectLst/>
                        <a:latin typeface="Calibri" panose="020F0502020204030204" pitchFamily="34" charset="0"/>
                        <a:ea typeface="Calibri" panose="020F0502020204030204" pitchFamily="34" charset="0"/>
                      </a:endParaRPr>
                    </a:p>
                  </a:txBody>
                  <a:tcPr marL="68580" marR="68580" marT="0" marB="0">
                    <a:solidFill>
                      <a:srgbClr val="E6CED4"/>
                    </a:solidFill>
                  </a:tcPr>
                </a:tc>
                <a:tc>
                  <a:txBody>
                    <a:bodyPr/>
                    <a:lstStyle/>
                    <a:p>
                      <a:pPr algn="ctr">
                        <a:spcAft>
                          <a:spcPts val="0"/>
                        </a:spcAft>
                      </a:pPr>
                      <a:r>
                        <a:rPr lang="pt-BR" sz="2400">
                          <a:effectLst/>
                        </a:rPr>
                        <a:t>2018</a:t>
                      </a:r>
                      <a:endParaRPr lang="pt-BR" sz="240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pt-BR" sz="2400">
                          <a:effectLst/>
                        </a:rPr>
                        <a:t>2019</a:t>
                      </a:r>
                      <a:endParaRPr lang="pt-BR" sz="2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538359052"/>
                  </a:ext>
                </a:extLst>
              </a:tr>
              <a:tr h="432048">
                <a:tc>
                  <a:txBody>
                    <a:bodyPr/>
                    <a:lstStyle/>
                    <a:p>
                      <a:pPr algn="ctr">
                        <a:spcAft>
                          <a:spcPts val="0"/>
                        </a:spcAft>
                      </a:pPr>
                      <a:r>
                        <a:rPr lang="pt-BR" sz="2400" b="0" dirty="0">
                          <a:solidFill>
                            <a:schemeClr val="tx1"/>
                          </a:solidFill>
                          <a:effectLst/>
                        </a:rPr>
                        <a:t>1</a:t>
                      </a:r>
                      <a:endParaRPr lang="pt-BR" sz="2400" b="0" dirty="0">
                        <a:solidFill>
                          <a:schemeClr val="tx1"/>
                        </a:solidFill>
                        <a:effectLst/>
                        <a:latin typeface="Calibri" panose="020F0502020204030204" pitchFamily="34" charset="0"/>
                        <a:ea typeface="Calibri" panose="020F0502020204030204" pitchFamily="34" charset="0"/>
                      </a:endParaRPr>
                    </a:p>
                  </a:txBody>
                  <a:tcPr marL="68580" marR="68580" marT="0" marB="0">
                    <a:solidFill>
                      <a:srgbClr val="F3E8EB"/>
                    </a:solidFill>
                  </a:tcPr>
                </a:tc>
                <a:tc>
                  <a:txBody>
                    <a:bodyPr/>
                    <a:lstStyle/>
                    <a:p>
                      <a:pPr algn="ctr">
                        <a:spcAft>
                          <a:spcPts val="0"/>
                        </a:spcAft>
                      </a:pPr>
                      <a:r>
                        <a:rPr lang="pt-BR" sz="2400">
                          <a:effectLst/>
                        </a:rPr>
                        <a:t>34</a:t>
                      </a:r>
                      <a:endParaRPr lang="pt-BR" sz="240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pt-BR" sz="2400" dirty="0">
                          <a:effectLst/>
                        </a:rPr>
                        <a:t>35</a:t>
                      </a:r>
                      <a:endParaRPr lang="pt-BR" sz="24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pt-BR" sz="2400" dirty="0">
                          <a:effectLst/>
                        </a:rPr>
                        <a:t>17/37**</a:t>
                      </a:r>
                      <a:endParaRPr lang="pt-BR" sz="2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685685347"/>
                  </a:ext>
                </a:extLst>
              </a:tr>
            </a:tbl>
          </a:graphicData>
        </a:graphic>
      </p:graphicFrame>
    </p:spTree>
    <p:extLst>
      <p:ext uri="{BB962C8B-B14F-4D97-AF65-F5344CB8AC3E}">
        <p14:creationId xmlns:p14="http://schemas.microsoft.com/office/powerpoint/2010/main" val="2983969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6F73852-B7B9-4A26-A802-5E4F375030C8}"/>
              </a:ext>
            </a:extLst>
          </p:cNvPr>
          <p:cNvSpPr>
            <a:spLocks noGrp="1"/>
          </p:cNvSpPr>
          <p:nvPr>
            <p:ph type="title"/>
          </p:nvPr>
        </p:nvSpPr>
        <p:spPr/>
        <p:txBody>
          <a:bodyPr/>
          <a:lstStyle/>
          <a:p>
            <a:r>
              <a:rPr lang="pt-BR" dirty="0"/>
              <a:t>ALUGUEL RESTAURANTE</a:t>
            </a:r>
          </a:p>
        </p:txBody>
      </p:sp>
      <p:graphicFrame>
        <p:nvGraphicFramePr>
          <p:cNvPr id="4" name="Gráfico 3">
            <a:extLst>
              <a:ext uri="{FF2B5EF4-FFF2-40B4-BE49-F238E27FC236}">
                <a16:creationId xmlns:a16="http://schemas.microsoft.com/office/drawing/2014/main" id="{20D6D026-0EA4-429B-A482-658F04B5F03C}"/>
              </a:ext>
            </a:extLst>
          </p:cNvPr>
          <p:cNvGraphicFramePr>
            <a:graphicFrameLocks/>
          </p:cNvGraphicFramePr>
          <p:nvPr>
            <p:extLst>
              <p:ext uri="{D42A27DB-BD31-4B8C-83A1-F6EECF244321}">
                <p14:modId xmlns:p14="http://schemas.microsoft.com/office/powerpoint/2010/main" val="2056596253"/>
              </p:ext>
            </p:extLst>
          </p:nvPr>
        </p:nvGraphicFramePr>
        <p:xfrm>
          <a:off x="457200" y="1412776"/>
          <a:ext cx="7931223" cy="47255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7997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A96B53AD-92B2-4336-8588-5C299E5CC86B}"/>
              </a:ext>
            </a:extLst>
          </p:cNvPr>
          <p:cNvSpPr>
            <a:spLocks noGrp="1"/>
          </p:cNvSpPr>
          <p:nvPr>
            <p:ph type="title"/>
          </p:nvPr>
        </p:nvSpPr>
        <p:spPr>
          <a:xfrm>
            <a:off x="457200" y="4869160"/>
            <a:ext cx="8229600" cy="693111"/>
          </a:xfrm>
        </p:spPr>
        <p:txBody>
          <a:bodyPr>
            <a:normAutofit/>
          </a:bodyPr>
          <a:lstStyle/>
          <a:p>
            <a:pPr marL="0" indent="0">
              <a:buNone/>
            </a:pPr>
            <a:r>
              <a:rPr lang="pt-BR" dirty="0">
                <a:solidFill>
                  <a:srgbClr val="701B18"/>
                </a:solidFill>
              </a:rPr>
              <a:t>HOTEL BRISTOL VISTA AZUL</a:t>
            </a:r>
            <a:endParaRPr lang="pt-BR" dirty="0"/>
          </a:p>
        </p:txBody>
      </p:sp>
    </p:spTree>
    <p:extLst>
      <p:ext uri="{BB962C8B-B14F-4D97-AF65-F5344CB8AC3E}">
        <p14:creationId xmlns:p14="http://schemas.microsoft.com/office/powerpoint/2010/main" val="1104914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stomShape 1"/>
          <p:cNvSpPr/>
          <p:nvPr/>
        </p:nvSpPr>
        <p:spPr>
          <a:xfrm>
            <a:off x="152494" y="121023"/>
            <a:ext cx="7770600" cy="494531"/>
          </a:xfrm>
          <a:prstGeom prst="rect">
            <a:avLst/>
          </a:prstGeom>
          <a:noFill/>
          <a:ln>
            <a:noFill/>
          </a:ln>
        </p:spPr>
        <p:txBody>
          <a:bodyPr lIns="90000" tIns="45000" rIns="90000" bIns="45000" anchor="ctr"/>
          <a:lstStyle/>
          <a:p>
            <a:pPr>
              <a:lnSpc>
                <a:spcPct val="100000"/>
              </a:lnSpc>
            </a:pPr>
            <a:r>
              <a:rPr lang="pt-BR" sz="3600" b="1" dirty="0">
                <a:solidFill>
                  <a:srgbClr val="701B18"/>
                </a:solidFill>
                <a:latin typeface="Calibri"/>
              </a:rPr>
              <a:t>PERSPECTIVAS EM 2012</a:t>
            </a:r>
          </a:p>
        </p:txBody>
      </p:sp>
      <p:pic>
        <p:nvPicPr>
          <p:cNvPr id="2" name="Imagem 1"/>
          <p:cNvPicPr>
            <a:picLocks noChangeAspect="1"/>
          </p:cNvPicPr>
          <p:nvPr/>
        </p:nvPicPr>
        <p:blipFill>
          <a:blip r:embed="rId2"/>
          <a:stretch>
            <a:fillRect/>
          </a:stretch>
        </p:blipFill>
        <p:spPr>
          <a:xfrm>
            <a:off x="152494" y="3181447"/>
            <a:ext cx="8735644" cy="2619741"/>
          </a:xfrm>
          <a:prstGeom prst="rect">
            <a:avLst/>
          </a:prstGeom>
        </p:spPr>
      </p:pic>
      <p:sp>
        <p:nvSpPr>
          <p:cNvPr id="3" name="Elipse 2"/>
          <p:cNvSpPr/>
          <p:nvPr/>
        </p:nvSpPr>
        <p:spPr>
          <a:xfrm>
            <a:off x="1573306" y="4693022"/>
            <a:ext cx="3307976" cy="793377"/>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4" name="Retângulo 3"/>
          <p:cNvSpPr/>
          <p:nvPr/>
        </p:nvSpPr>
        <p:spPr>
          <a:xfrm>
            <a:off x="152494" y="975170"/>
            <a:ext cx="8735644" cy="707886"/>
          </a:xfrm>
          <a:prstGeom prst="rect">
            <a:avLst/>
          </a:prstGeom>
        </p:spPr>
        <p:txBody>
          <a:bodyPr wrap="square">
            <a:spAutoFit/>
          </a:bodyPr>
          <a:lstStyle/>
          <a:p>
            <a:r>
              <a:rPr lang="pt-BR" sz="2000" b="1" dirty="0">
                <a:solidFill>
                  <a:srgbClr val="002060"/>
                </a:solidFill>
                <a:latin typeface="Arial" panose="020B0604020202020204" pitchFamily="34" charset="0"/>
                <a:cs typeface="Arial" panose="020B0604020202020204" pitchFamily="34" charset="0"/>
              </a:rPr>
              <a:t>Quando</a:t>
            </a:r>
            <a:r>
              <a:rPr lang="pt-BR" dirty="0"/>
              <a:t> </a:t>
            </a:r>
            <a:r>
              <a:rPr lang="pt-BR" sz="2000" b="1" dirty="0">
                <a:solidFill>
                  <a:srgbClr val="002060"/>
                </a:solidFill>
                <a:latin typeface="Arial" panose="020B0604020202020204" pitchFamily="34" charset="0"/>
                <a:cs typeface="Arial" panose="020B0604020202020204" pitchFamily="34" charset="0"/>
              </a:rPr>
              <a:t>o empreendimento foi concebido, 2011, 2012 e 2013, a taxa de ocupação estava bem elevada, principalmente no mercado de Vitória.</a:t>
            </a:r>
          </a:p>
        </p:txBody>
      </p:sp>
    </p:spTree>
    <p:extLst>
      <p:ext uri="{BB962C8B-B14F-4D97-AF65-F5344CB8AC3E}">
        <p14:creationId xmlns:p14="http://schemas.microsoft.com/office/powerpoint/2010/main" val="2461817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47603D8-8C10-439F-9DBD-9A3E6E324A6C}"/>
              </a:ext>
            </a:extLst>
          </p:cNvPr>
          <p:cNvSpPr>
            <a:spLocks noGrp="1"/>
          </p:cNvSpPr>
          <p:nvPr>
            <p:ph type="title"/>
          </p:nvPr>
        </p:nvSpPr>
        <p:spPr/>
        <p:txBody>
          <a:bodyPr/>
          <a:lstStyle/>
          <a:p>
            <a:r>
              <a:rPr lang="pt-BR" dirty="0"/>
              <a:t>DIÁRIA MÉDIA</a:t>
            </a:r>
          </a:p>
        </p:txBody>
      </p:sp>
      <p:graphicFrame>
        <p:nvGraphicFramePr>
          <p:cNvPr id="4" name="Gráfico 3">
            <a:extLst>
              <a:ext uri="{FF2B5EF4-FFF2-40B4-BE49-F238E27FC236}">
                <a16:creationId xmlns:a16="http://schemas.microsoft.com/office/drawing/2014/main" id="{B7FB1677-5F6D-44C0-B39D-DF754E4258F3}"/>
              </a:ext>
            </a:extLst>
          </p:cNvPr>
          <p:cNvGraphicFramePr>
            <a:graphicFrameLocks/>
          </p:cNvGraphicFramePr>
          <p:nvPr>
            <p:extLst>
              <p:ext uri="{D42A27DB-BD31-4B8C-83A1-F6EECF244321}">
                <p14:modId xmlns:p14="http://schemas.microsoft.com/office/powerpoint/2010/main" val="2436373853"/>
              </p:ext>
            </p:extLst>
          </p:nvPr>
        </p:nvGraphicFramePr>
        <p:xfrm>
          <a:off x="251520" y="1268760"/>
          <a:ext cx="8712968" cy="49685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982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C387307-8252-4D9F-812B-D0AA1412B637}"/>
              </a:ext>
            </a:extLst>
          </p:cNvPr>
          <p:cNvSpPr>
            <a:spLocks noGrp="1"/>
          </p:cNvSpPr>
          <p:nvPr>
            <p:ph type="title"/>
          </p:nvPr>
        </p:nvSpPr>
        <p:spPr/>
        <p:txBody>
          <a:bodyPr>
            <a:normAutofit/>
          </a:bodyPr>
          <a:lstStyle/>
          <a:p>
            <a:r>
              <a:rPr lang="pt-BR" dirty="0"/>
              <a:t>TAXA DE OCUPAÇÃO MÉDIA</a:t>
            </a:r>
          </a:p>
        </p:txBody>
      </p:sp>
      <p:graphicFrame>
        <p:nvGraphicFramePr>
          <p:cNvPr id="4" name="Gráfico 3">
            <a:extLst>
              <a:ext uri="{FF2B5EF4-FFF2-40B4-BE49-F238E27FC236}">
                <a16:creationId xmlns:a16="http://schemas.microsoft.com/office/drawing/2014/main" id="{9EC6502E-3979-4C1C-825B-F17A1549FAEA}"/>
              </a:ext>
            </a:extLst>
          </p:cNvPr>
          <p:cNvGraphicFramePr>
            <a:graphicFrameLocks/>
          </p:cNvGraphicFramePr>
          <p:nvPr>
            <p:extLst>
              <p:ext uri="{D42A27DB-BD31-4B8C-83A1-F6EECF244321}">
                <p14:modId xmlns:p14="http://schemas.microsoft.com/office/powerpoint/2010/main" val="1614034580"/>
              </p:ext>
            </p:extLst>
          </p:nvPr>
        </p:nvGraphicFramePr>
        <p:xfrm>
          <a:off x="323528" y="1268760"/>
          <a:ext cx="8363272" cy="48695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7229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49B5141D-DDD4-4F05-8052-F93E1A76294D}"/>
              </a:ext>
            </a:extLst>
          </p:cNvPr>
          <p:cNvGraphicFramePr>
            <a:graphicFrameLocks/>
          </p:cNvGraphicFramePr>
          <p:nvPr>
            <p:extLst>
              <p:ext uri="{D42A27DB-BD31-4B8C-83A1-F6EECF244321}">
                <p14:modId xmlns:p14="http://schemas.microsoft.com/office/powerpoint/2010/main" val="728795133"/>
              </p:ext>
            </p:extLst>
          </p:nvPr>
        </p:nvGraphicFramePr>
        <p:xfrm>
          <a:off x="-1" y="731837"/>
          <a:ext cx="9144001" cy="5464175"/>
        </p:xfrm>
        <a:graphic>
          <a:graphicData uri="http://schemas.openxmlformats.org/drawingml/2006/chart">
            <c:chart xmlns:c="http://schemas.openxmlformats.org/drawingml/2006/chart" xmlns:r="http://schemas.openxmlformats.org/officeDocument/2006/relationships" r:id="rId2"/>
          </a:graphicData>
        </a:graphic>
      </p:graphicFrame>
      <p:sp>
        <p:nvSpPr>
          <p:cNvPr id="3" name="Título 2">
            <a:extLst>
              <a:ext uri="{FF2B5EF4-FFF2-40B4-BE49-F238E27FC236}">
                <a16:creationId xmlns:a16="http://schemas.microsoft.com/office/drawing/2014/main" id="{695103DD-0A12-420A-B0DD-32CD16B01739}"/>
              </a:ext>
            </a:extLst>
          </p:cNvPr>
          <p:cNvSpPr>
            <a:spLocks noGrp="1"/>
          </p:cNvSpPr>
          <p:nvPr>
            <p:ph type="title"/>
          </p:nvPr>
        </p:nvSpPr>
        <p:spPr/>
        <p:txBody>
          <a:bodyPr>
            <a:normAutofit/>
          </a:bodyPr>
          <a:lstStyle/>
          <a:p>
            <a:r>
              <a:rPr lang="pt-BR" dirty="0"/>
              <a:t>PERFIL DE HOSPEDES</a:t>
            </a:r>
          </a:p>
        </p:txBody>
      </p:sp>
    </p:spTree>
    <p:extLst>
      <p:ext uri="{BB962C8B-B14F-4D97-AF65-F5344CB8AC3E}">
        <p14:creationId xmlns:p14="http://schemas.microsoft.com/office/powerpoint/2010/main" val="1327105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09FBD97-BFCE-45A5-9FA0-F4AAEE71657B}"/>
              </a:ext>
            </a:extLst>
          </p:cNvPr>
          <p:cNvSpPr>
            <a:spLocks noGrp="1"/>
          </p:cNvSpPr>
          <p:nvPr>
            <p:ph type="title"/>
          </p:nvPr>
        </p:nvSpPr>
        <p:spPr>
          <a:xfrm>
            <a:off x="107504" y="719665"/>
            <a:ext cx="8229600" cy="693111"/>
          </a:xfrm>
        </p:spPr>
        <p:txBody>
          <a:bodyPr>
            <a:normAutofit fontScale="90000"/>
          </a:bodyPr>
          <a:lstStyle/>
          <a:p>
            <a:r>
              <a:rPr lang="pt-BR" dirty="0"/>
              <a:t>PERFIL DIA DE SEMANAL</a:t>
            </a:r>
            <a:br>
              <a:rPr lang="pt-BR" dirty="0"/>
            </a:br>
            <a:r>
              <a:rPr lang="pt-BR" dirty="0"/>
              <a:t>2016</a:t>
            </a:r>
          </a:p>
        </p:txBody>
      </p:sp>
      <p:graphicFrame>
        <p:nvGraphicFramePr>
          <p:cNvPr id="11" name="Gráfico 10">
            <a:extLst>
              <a:ext uri="{FF2B5EF4-FFF2-40B4-BE49-F238E27FC236}">
                <a16:creationId xmlns:a16="http://schemas.microsoft.com/office/drawing/2014/main" id="{8CA1892B-9382-4219-A67E-B5F6EB0F6668}"/>
              </a:ext>
            </a:extLst>
          </p:cNvPr>
          <p:cNvGraphicFramePr>
            <a:graphicFrameLocks/>
          </p:cNvGraphicFramePr>
          <p:nvPr>
            <p:extLst>
              <p:ext uri="{D42A27DB-BD31-4B8C-83A1-F6EECF244321}">
                <p14:modId xmlns:p14="http://schemas.microsoft.com/office/powerpoint/2010/main" val="2135671991"/>
              </p:ext>
            </p:extLst>
          </p:nvPr>
        </p:nvGraphicFramePr>
        <p:xfrm>
          <a:off x="5184000" y="620688"/>
          <a:ext cx="3960000" cy="3420000"/>
        </p:xfrm>
        <a:graphic>
          <a:graphicData uri="http://schemas.openxmlformats.org/drawingml/2006/chart">
            <c:chart xmlns:c="http://schemas.openxmlformats.org/drawingml/2006/chart" xmlns:r="http://schemas.openxmlformats.org/officeDocument/2006/relationships" r:id="rId2"/>
          </a:graphicData>
        </a:graphic>
      </p:graphicFrame>
      <p:pic>
        <p:nvPicPr>
          <p:cNvPr id="14" name="Imagem 13">
            <a:extLst>
              <a:ext uri="{FF2B5EF4-FFF2-40B4-BE49-F238E27FC236}">
                <a16:creationId xmlns:a16="http://schemas.microsoft.com/office/drawing/2014/main" id="{60B7EABA-8708-4A42-B9A3-11E6A1FB2603}"/>
              </a:ext>
            </a:extLst>
          </p:cNvPr>
          <p:cNvPicPr>
            <a:picLocks/>
          </p:cNvPicPr>
          <p:nvPr/>
        </p:nvPicPr>
        <p:blipFill>
          <a:blip r:embed="rId3"/>
          <a:stretch>
            <a:fillRect/>
          </a:stretch>
        </p:blipFill>
        <p:spPr>
          <a:xfrm>
            <a:off x="54000" y="3834335"/>
            <a:ext cx="9036000" cy="2304000"/>
          </a:xfrm>
          <a:prstGeom prst="rect">
            <a:avLst/>
          </a:prstGeom>
        </p:spPr>
      </p:pic>
      <p:graphicFrame>
        <p:nvGraphicFramePr>
          <p:cNvPr id="15" name="Gráfico 14">
            <a:extLst>
              <a:ext uri="{FF2B5EF4-FFF2-40B4-BE49-F238E27FC236}">
                <a16:creationId xmlns:a16="http://schemas.microsoft.com/office/drawing/2014/main" id="{FCCDAFFC-23A9-4243-8E04-D077E82F07A8}"/>
              </a:ext>
            </a:extLst>
          </p:cNvPr>
          <p:cNvGraphicFramePr>
            <a:graphicFrameLocks/>
          </p:cNvGraphicFramePr>
          <p:nvPr>
            <p:extLst>
              <p:ext uri="{D42A27DB-BD31-4B8C-83A1-F6EECF244321}">
                <p14:modId xmlns:p14="http://schemas.microsoft.com/office/powerpoint/2010/main" val="3865977748"/>
              </p:ext>
            </p:extLst>
          </p:nvPr>
        </p:nvGraphicFramePr>
        <p:xfrm>
          <a:off x="5184495" y="517512"/>
          <a:ext cx="3960000" cy="342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94104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09FBD97-BFCE-45A5-9FA0-F4AAEE71657B}"/>
              </a:ext>
            </a:extLst>
          </p:cNvPr>
          <p:cNvSpPr>
            <a:spLocks noGrp="1"/>
          </p:cNvSpPr>
          <p:nvPr>
            <p:ph type="title"/>
          </p:nvPr>
        </p:nvSpPr>
        <p:spPr>
          <a:xfrm>
            <a:off x="107504" y="719665"/>
            <a:ext cx="8229600" cy="693111"/>
          </a:xfrm>
        </p:spPr>
        <p:txBody>
          <a:bodyPr>
            <a:normAutofit fontScale="90000"/>
          </a:bodyPr>
          <a:lstStyle/>
          <a:p>
            <a:r>
              <a:rPr lang="pt-BR" dirty="0"/>
              <a:t>PERFIL DIA DE SEMANAL</a:t>
            </a:r>
            <a:br>
              <a:rPr lang="pt-BR" dirty="0"/>
            </a:br>
            <a:r>
              <a:rPr lang="pt-BR" dirty="0"/>
              <a:t>2017</a:t>
            </a:r>
          </a:p>
        </p:txBody>
      </p:sp>
      <p:graphicFrame>
        <p:nvGraphicFramePr>
          <p:cNvPr id="11" name="Gráfico 10">
            <a:extLst>
              <a:ext uri="{FF2B5EF4-FFF2-40B4-BE49-F238E27FC236}">
                <a16:creationId xmlns:a16="http://schemas.microsoft.com/office/drawing/2014/main" id="{8CA1892B-9382-4219-A67E-B5F6EB0F6668}"/>
              </a:ext>
            </a:extLst>
          </p:cNvPr>
          <p:cNvGraphicFramePr>
            <a:graphicFrameLocks/>
          </p:cNvGraphicFramePr>
          <p:nvPr/>
        </p:nvGraphicFramePr>
        <p:xfrm>
          <a:off x="5184000" y="620688"/>
          <a:ext cx="3960000" cy="34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áfico 11">
            <a:extLst>
              <a:ext uri="{FF2B5EF4-FFF2-40B4-BE49-F238E27FC236}">
                <a16:creationId xmlns:a16="http://schemas.microsoft.com/office/drawing/2014/main" id="{FE1947C6-7A92-48DB-A2E9-AB4A43872C6E}"/>
              </a:ext>
            </a:extLst>
          </p:cNvPr>
          <p:cNvGraphicFramePr>
            <a:graphicFrameLocks/>
          </p:cNvGraphicFramePr>
          <p:nvPr/>
        </p:nvGraphicFramePr>
        <p:xfrm>
          <a:off x="5157000" y="620688"/>
          <a:ext cx="3960000" cy="3420000"/>
        </p:xfrm>
        <a:graphic>
          <a:graphicData uri="http://schemas.openxmlformats.org/drawingml/2006/chart">
            <c:chart xmlns:c="http://schemas.openxmlformats.org/drawingml/2006/chart" xmlns:r="http://schemas.openxmlformats.org/officeDocument/2006/relationships" r:id="rId3"/>
          </a:graphicData>
        </a:graphic>
      </p:graphicFrame>
      <p:pic>
        <p:nvPicPr>
          <p:cNvPr id="13" name="Imagem 12">
            <a:extLst>
              <a:ext uri="{FF2B5EF4-FFF2-40B4-BE49-F238E27FC236}">
                <a16:creationId xmlns:a16="http://schemas.microsoft.com/office/drawing/2014/main" id="{505BAEC5-C257-45A3-ACAD-387CD2472754}"/>
              </a:ext>
            </a:extLst>
          </p:cNvPr>
          <p:cNvPicPr>
            <a:picLocks/>
          </p:cNvPicPr>
          <p:nvPr/>
        </p:nvPicPr>
        <p:blipFill>
          <a:blip r:embed="rId4"/>
          <a:stretch>
            <a:fillRect/>
          </a:stretch>
        </p:blipFill>
        <p:spPr>
          <a:xfrm>
            <a:off x="54000" y="3785389"/>
            <a:ext cx="9036000" cy="2304000"/>
          </a:xfrm>
          <a:prstGeom prst="rect">
            <a:avLst/>
          </a:prstGeom>
        </p:spPr>
      </p:pic>
    </p:spTree>
    <p:extLst>
      <p:ext uri="{BB962C8B-B14F-4D97-AF65-F5344CB8AC3E}">
        <p14:creationId xmlns:p14="http://schemas.microsoft.com/office/powerpoint/2010/main" val="2988328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09FBD97-BFCE-45A5-9FA0-F4AAEE71657B}"/>
              </a:ext>
            </a:extLst>
          </p:cNvPr>
          <p:cNvSpPr>
            <a:spLocks noGrp="1"/>
          </p:cNvSpPr>
          <p:nvPr>
            <p:ph type="title"/>
          </p:nvPr>
        </p:nvSpPr>
        <p:spPr>
          <a:xfrm>
            <a:off x="107504" y="719665"/>
            <a:ext cx="8229600" cy="693111"/>
          </a:xfrm>
        </p:spPr>
        <p:txBody>
          <a:bodyPr>
            <a:normAutofit fontScale="90000"/>
          </a:bodyPr>
          <a:lstStyle/>
          <a:p>
            <a:r>
              <a:rPr lang="pt-BR" dirty="0"/>
              <a:t>PERFIL DIA DE SEMANA</a:t>
            </a:r>
            <a:br>
              <a:rPr lang="pt-BR" dirty="0"/>
            </a:br>
            <a:r>
              <a:rPr lang="pt-BR" dirty="0"/>
              <a:t>2018</a:t>
            </a:r>
          </a:p>
        </p:txBody>
      </p:sp>
      <p:pic>
        <p:nvPicPr>
          <p:cNvPr id="10" name="Imagem 9">
            <a:extLst>
              <a:ext uri="{FF2B5EF4-FFF2-40B4-BE49-F238E27FC236}">
                <a16:creationId xmlns:a16="http://schemas.microsoft.com/office/drawing/2014/main" id="{44E3D85C-1E13-44BF-B0F5-FD57331A8841}"/>
              </a:ext>
            </a:extLst>
          </p:cNvPr>
          <p:cNvPicPr>
            <a:picLocks/>
          </p:cNvPicPr>
          <p:nvPr/>
        </p:nvPicPr>
        <p:blipFill>
          <a:blip r:embed="rId2"/>
          <a:stretch>
            <a:fillRect/>
          </a:stretch>
        </p:blipFill>
        <p:spPr>
          <a:xfrm>
            <a:off x="54000" y="3789040"/>
            <a:ext cx="9036000" cy="2304000"/>
          </a:xfrm>
          <a:prstGeom prst="rect">
            <a:avLst/>
          </a:prstGeom>
        </p:spPr>
      </p:pic>
      <p:graphicFrame>
        <p:nvGraphicFramePr>
          <p:cNvPr id="11" name="Gráfico 10">
            <a:extLst>
              <a:ext uri="{FF2B5EF4-FFF2-40B4-BE49-F238E27FC236}">
                <a16:creationId xmlns:a16="http://schemas.microsoft.com/office/drawing/2014/main" id="{8CA1892B-9382-4219-A67E-B5F6EB0F6668}"/>
              </a:ext>
            </a:extLst>
          </p:cNvPr>
          <p:cNvGraphicFramePr>
            <a:graphicFrameLocks/>
          </p:cNvGraphicFramePr>
          <p:nvPr/>
        </p:nvGraphicFramePr>
        <p:xfrm>
          <a:off x="5184000" y="620688"/>
          <a:ext cx="3960000" cy="34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5741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09FBD97-BFCE-45A5-9FA0-F4AAEE71657B}"/>
              </a:ext>
            </a:extLst>
          </p:cNvPr>
          <p:cNvSpPr>
            <a:spLocks noGrp="1"/>
          </p:cNvSpPr>
          <p:nvPr>
            <p:ph type="title"/>
          </p:nvPr>
        </p:nvSpPr>
        <p:spPr>
          <a:xfrm>
            <a:off x="107504" y="719665"/>
            <a:ext cx="8229600" cy="693111"/>
          </a:xfrm>
        </p:spPr>
        <p:txBody>
          <a:bodyPr>
            <a:normAutofit fontScale="90000"/>
          </a:bodyPr>
          <a:lstStyle/>
          <a:p>
            <a:r>
              <a:rPr lang="pt-BR" dirty="0"/>
              <a:t>PERFIL DIA DE SEMANA </a:t>
            </a:r>
            <a:br>
              <a:rPr lang="pt-BR" dirty="0"/>
            </a:br>
            <a:r>
              <a:rPr lang="pt-BR" dirty="0"/>
              <a:t>2019</a:t>
            </a:r>
          </a:p>
        </p:txBody>
      </p:sp>
      <p:graphicFrame>
        <p:nvGraphicFramePr>
          <p:cNvPr id="8" name="Gráfico 7">
            <a:extLst>
              <a:ext uri="{FF2B5EF4-FFF2-40B4-BE49-F238E27FC236}">
                <a16:creationId xmlns:a16="http://schemas.microsoft.com/office/drawing/2014/main" id="{07368F81-2CD9-45C9-8205-3070E9949303}"/>
              </a:ext>
            </a:extLst>
          </p:cNvPr>
          <p:cNvGraphicFramePr>
            <a:graphicFrameLocks/>
          </p:cNvGraphicFramePr>
          <p:nvPr>
            <p:extLst>
              <p:ext uri="{D42A27DB-BD31-4B8C-83A1-F6EECF244321}">
                <p14:modId xmlns:p14="http://schemas.microsoft.com/office/powerpoint/2010/main" val="726329961"/>
              </p:ext>
            </p:extLst>
          </p:nvPr>
        </p:nvGraphicFramePr>
        <p:xfrm>
          <a:off x="5184000" y="666041"/>
          <a:ext cx="3960000" cy="3420000"/>
        </p:xfrm>
        <a:graphic>
          <a:graphicData uri="http://schemas.openxmlformats.org/drawingml/2006/chart">
            <c:chart xmlns:c="http://schemas.openxmlformats.org/drawingml/2006/chart" xmlns:r="http://schemas.openxmlformats.org/officeDocument/2006/relationships" r:id="rId2"/>
          </a:graphicData>
        </a:graphic>
      </p:graphicFrame>
      <p:pic>
        <p:nvPicPr>
          <p:cNvPr id="9" name="Imagem 8">
            <a:extLst>
              <a:ext uri="{FF2B5EF4-FFF2-40B4-BE49-F238E27FC236}">
                <a16:creationId xmlns:a16="http://schemas.microsoft.com/office/drawing/2014/main" id="{7B014ACD-43A9-4506-B9D1-5F197AA6C8C4}"/>
              </a:ext>
            </a:extLst>
          </p:cNvPr>
          <p:cNvPicPr>
            <a:picLocks/>
          </p:cNvPicPr>
          <p:nvPr/>
        </p:nvPicPr>
        <p:blipFill>
          <a:blip r:embed="rId3"/>
          <a:stretch>
            <a:fillRect/>
          </a:stretch>
        </p:blipFill>
        <p:spPr>
          <a:xfrm>
            <a:off x="54000" y="3861048"/>
            <a:ext cx="9036000" cy="2304000"/>
          </a:xfrm>
          <a:prstGeom prst="rect">
            <a:avLst/>
          </a:prstGeom>
        </p:spPr>
      </p:pic>
    </p:spTree>
    <p:extLst>
      <p:ext uri="{BB962C8B-B14F-4D97-AF65-F5344CB8AC3E}">
        <p14:creationId xmlns:p14="http://schemas.microsoft.com/office/powerpoint/2010/main" val="18648485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D7781AFA-9598-4516-AB31-41BB161636C4}"/>
              </a:ext>
            </a:extLst>
          </p:cNvPr>
          <p:cNvSpPr>
            <a:spLocks noGrp="1"/>
          </p:cNvSpPr>
          <p:nvPr>
            <p:ph type="title"/>
          </p:nvPr>
        </p:nvSpPr>
        <p:spPr/>
        <p:txBody>
          <a:bodyPr/>
          <a:lstStyle/>
          <a:p>
            <a:r>
              <a:rPr lang="pt-BR" dirty="0"/>
              <a:t>DESPESA CAFÉ DA MANHÃ</a:t>
            </a:r>
          </a:p>
        </p:txBody>
      </p:sp>
      <p:graphicFrame>
        <p:nvGraphicFramePr>
          <p:cNvPr id="4" name="Gráfico 3">
            <a:extLst>
              <a:ext uri="{FF2B5EF4-FFF2-40B4-BE49-F238E27FC236}">
                <a16:creationId xmlns:a16="http://schemas.microsoft.com/office/drawing/2014/main" id="{FC0C0187-0091-4314-B77C-43E23F97313C}"/>
              </a:ext>
            </a:extLst>
          </p:cNvPr>
          <p:cNvGraphicFramePr>
            <a:graphicFrameLocks/>
          </p:cNvGraphicFramePr>
          <p:nvPr>
            <p:extLst>
              <p:ext uri="{D42A27DB-BD31-4B8C-83A1-F6EECF244321}">
                <p14:modId xmlns:p14="http://schemas.microsoft.com/office/powerpoint/2010/main" val="239448993"/>
              </p:ext>
            </p:extLst>
          </p:nvPr>
        </p:nvGraphicFramePr>
        <p:xfrm>
          <a:off x="457200" y="1412776"/>
          <a:ext cx="8229599" cy="45522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2286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8FB553-57A7-4473-AF33-656679F96BE8}"/>
              </a:ext>
            </a:extLst>
          </p:cNvPr>
          <p:cNvSpPr>
            <a:spLocks noGrp="1"/>
          </p:cNvSpPr>
          <p:nvPr>
            <p:ph type="title"/>
          </p:nvPr>
        </p:nvSpPr>
        <p:spPr/>
        <p:txBody>
          <a:bodyPr/>
          <a:lstStyle/>
          <a:p>
            <a:endParaRPr lang="pt-BR"/>
          </a:p>
        </p:txBody>
      </p:sp>
      <p:sp>
        <p:nvSpPr>
          <p:cNvPr id="3" name="Subtítulo 2">
            <a:extLst>
              <a:ext uri="{FF2B5EF4-FFF2-40B4-BE49-F238E27FC236}">
                <a16:creationId xmlns:a16="http://schemas.microsoft.com/office/drawing/2014/main" id="{003D66B2-8029-47E6-9AB1-091D7E697136}"/>
              </a:ext>
            </a:extLst>
          </p:cNvPr>
          <p:cNvSpPr>
            <a:spLocks noGrp="1"/>
          </p:cNvSpPr>
          <p:nvPr>
            <p:ph type="subTitle"/>
          </p:nvPr>
        </p:nvSpPr>
        <p:spPr/>
        <p:txBody>
          <a:bodyPr/>
          <a:lstStyle/>
          <a:p>
            <a:endParaRPr lang="pt-BR"/>
          </a:p>
        </p:txBody>
      </p:sp>
      <p:pic>
        <p:nvPicPr>
          <p:cNvPr id="5" name="Imagem 4">
            <a:extLst>
              <a:ext uri="{FF2B5EF4-FFF2-40B4-BE49-F238E27FC236}">
                <a16:creationId xmlns:a16="http://schemas.microsoft.com/office/drawing/2014/main" id="{F0E50353-D4FA-49A5-AB49-F07B9A0262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670" y="0"/>
            <a:ext cx="10273340" cy="6858000"/>
          </a:xfrm>
          <a:prstGeom prst="rect">
            <a:avLst/>
          </a:prstGeom>
        </p:spPr>
      </p:pic>
      <p:sp>
        <p:nvSpPr>
          <p:cNvPr id="4" name="Retângulo 3">
            <a:extLst>
              <a:ext uri="{FF2B5EF4-FFF2-40B4-BE49-F238E27FC236}">
                <a16:creationId xmlns:a16="http://schemas.microsoft.com/office/drawing/2014/main" id="{68C39295-8382-4D61-9BB4-1B5509B0A566}"/>
              </a:ext>
            </a:extLst>
          </p:cNvPr>
          <p:cNvSpPr/>
          <p:nvPr/>
        </p:nvSpPr>
        <p:spPr>
          <a:xfrm>
            <a:off x="5581004" y="764704"/>
            <a:ext cx="3605474" cy="923330"/>
          </a:xfrm>
          <a:prstGeom prst="rect">
            <a:avLst/>
          </a:prstGeom>
          <a:noFill/>
        </p:spPr>
        <p:txBody>
          <a:bodyPr wrap="none" lIns="91440" tIns="45720" rIns="91440" bIns="45720">
            <a:spAutoFit/>
          </a:bodyPr>
          <a:lstStyle/>
          <a:p>
            <a:pPr algn="ctr"/>
            <a:r>
              <a:rPr lang="pt-BR" sz="5400" b="1" dirty="0">
                <a:solidFill>
                  <a:srgbClr val="701B18"/>
                </a:solidFill>
              </a:rPr>
              <a:t>OBRIGADO!</a:t>
            </a:r>
            <a:endParaRPr lang="pt-BR" sz="54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92304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6"/>
          <p:cNvSpPr txBox="1">
            <a:spLocks/>
          </p:cNvSpPr>
          <p:nvPr/>
        </p:nvSpPr>
        <p:spPr>
          <a:xfrm>
            <a:off x="165941" y="941481"/>
            <a:ext cx="8785225" cy="5661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altLang="pt-BR" sz="2000" b="1" dirty="0">
                <a:solidFill>
                  <a:srgbClr val="002060"/>
                </a:solidFill>
                <a:latin typeface="Arial" panose="020B0604020202020204" pitchFamily="34" charset="0"/>
                <a:cs typeface="Arial" panose="020B0604020202020204" pitchFamily="34" charset="0"/>
              </a:rPr>
              <a:t>Privatização da BR 262 para Modernização e Duplicação;</a:t>
            </a:r>
          </a:p>
          <a:p>
            <a:pPr algn="just"/>
            <a:r>
              <a:rPr lang="pt-BR" altLang="pt-BR" sz="2000" b="1" dirty="0">
                <a:solidFill>
                  <a:srgbClr val="002060"/>
                </a:solidFill>
                <a:latin typeface="Arial" panose="020B0604020202020204" pitchFamily="34" charset="0"/>
                <a:cs typeface="Arial" panose="020B0604020202020204" pitchFamily="34" charset="0"/>
              </a:rPr>
              <a:t>Para quem mora em Vila Velha, Vitória e Serra, construção da Rodovia 447 (Leste-Oeste) que vai unir em pista dupla a Rodovia </a:t>
            </a:r>
            <a:r>
              <a:rPr lang="pt-BR" altLang="pt-BR" sz="2000" b="1" dirty="0" err="1">
                <a:solidFill>
                  <a:srgbClr val="002060"/>
                </a:solidFill>
                <a:latin typeface="Arial" panose="020B0604020202020204" pitchFamily="34" charset="0"/>
                <a:cs typeface="Arial" panose="020B0604020202020204" pitchFamily="34" charset="0"/>
              </a:rPr>
              <a:t>Darli</a:t>
            </a:r>
            <a:r>
              <a:rPr lang="pt-BR" altLang="pt-BR" sz="2000" b="1" dirty="0">
                <a:solidFill>
                  <a:srgbClr val="002060"/>
                </a:solidFill>
                <a:latin typeface="Arial" panose="020B0604020202020204" pitchFamily="34" charset="0"/>
                <a:cs typeface="Arial" panose="020B0604020202020204" pitchFamily="34" charset="0"/>
              </a:rPr>
              <a:t> Santos à CEASA e </a:t>
            </a:r>
            <a:r>
              <a:rPr lang="pt-BR" altLang="pt-BR" sz="2000" b="1" dirty="0" err="1">
                <a:solidFill>
                  <a:srgbClr val="002060"/>
                </a:solidFill>
                <a:latin typeface="Arial" panose="020B0604020202020204" pitchFamily="34" charset="0"/>
                <a:cs typeface="Arial" panose="020B0604020202020204" pitchFamily="34" charset="0"/>
              </a:rPr>
              <a:t>Realcafé</a:t>
            </a:r>
            <a:r>
              <a:rPr lang="pt-BR" altLang="pt-BR" sz="2000" b="1" dirty="0">
                <a:solidFill>
                  <a:srgbClr val="002060"/>
                </a:solidFill>
                <a:latin typeface="Arial" panose="020B0604020202020204" pitchFamily="34" charset="0"/>
                <a:cs typeface="Arial" panose="020B0604020202020204" pitchFamily="34" charset="0"/>
              </a:rPr>
              <a:t>, encurtando assim o caminho em quase 20 minutos;</a:t>
            </a:r>
          </a:p>
          <a:p>
            <a:pPr algn="just"/>
            <a:r>
              <a:rPr lang="pt-BR" altLang="pt-BR" sz="2000" b="1" dirty="0">
                <a:solidFill>
                  <a:srgbClr val="002060"/>
                </a:solidFill>
                <a:latin typeface="Arial" panose="020B0604020202020204" pitchFamily="34" charset="0"/>
                <a:cs typeface="Arial" panose="020B0604020202020204" pitchFamily="34" charset="0"/>
              </a:rPr>
              <a:t>Para quem mora em Cachoeiro e Sul do ES, está sendo modernizada a Rodovia Vargem Alta até o encontro com a BR 262;</a:t>
            </a:r>
          </a:p>
          <a:p>
            <a:pPr algn="just"/>
            <a:r>
              <a:rPr lang="pt-BR" altLang="pt-BR" sz="2000" b="1" dirty="0">
                <a:solidFill>
                  <a:srgbClr val="002060"/>
                </a:solidFill>
                <a:latin typeface="Arial" panose="020B0604020202020204" pitchFamily="34" charset="0"/>
                <a:cs typeface="Arial" panose="020B0604020202020204" pitchFamily="34" charset="0"/>
              </a:rPr>
              <a:t>Está sendo objeto de estudos a localização de um Aeroporto, com duas alternativas: uma pista de 1.400 m, com capacidade para aeronaves de até 49 lugares ou outra com 2.400 m, para tráfego comercial normal;</a:t>
            </a:r>
          </a:p>
          <a:p>
            <a:r>
              <a:rPr lang="pt-BR" altLang="pt-BR" sz="2000" b="1" dirty="0">
                <a:solidFill>
                  <a:srgbClr val="002060"/>
                </a:solidFill>
                <a:latin typeface="Arial" panose="020B0604020202020204" pitchFamily="34" charset="0"/>
                <a:cs typeface="Arial" panose="020B0604020202020204" pitchFamily="34" charset="0"/>
              </a:rPr>
              <a:t>Com a construção do Centro de Convenções Multiuso, já relatado anteriormente, o ES poderá se candidatar aos grandes eventos nacionais, os quais demandarão 1.000 unidades hoteleiras em alguns períodos. Na atualidade, esta capacidade é de somente 250 unidades com padrão médio e superior, atestando a viabilidade de investimentos em hotelaria na região;</a:t>
            </a:r>
          </a:p>
          <a:p>
            <a:endParaRPr lang="pt-BR" altLang="pt-BR" sz="2000" dirty="0">
              <a:latin typeface="Arial" panose="020B0604020202020204" pitchFamily="34" charset="0"/>
              <a:cs typeface="Arial" panose="020B0604020202020204" pitchFamily="34" charset="0"/>
            </a:endParaRPr>
          </a:p>
          <a:p>
            <a:endParaRPr lang="pt-BR" altLang="pt-BR" dirty="0"/>
          </a:p>
        </p:txBody>
      </p:sp>
      <p:sp>
        <p:nvSpPr>
          <p:cNvPr id="7" name="CustomShape 1"/>
          <p:cNvSpPr/>
          <p:nvPr/>
        </p:nvSpPr>
        <p:spPr>
          <a:xfrm>
            <a:off x="152494" y="121023"/>
            <a:ext cx="7770600" cy="494531"/>
          </a:xfrm>
          <a:prstGeom prst="rect">
            <a:avLst/>
          </a:prstGeom>
          <a:noFill/>
          <a:ln>
            <a:noFill/>
          </a:ln>
        </p:spPr>
        <p:txBody>
          <a:bodyPr lIns="90000" tIns="45000" rIns="90000" bIns="45000" anchor="ctr"/>
          <a:lstStyle/>
          <a:p>
            <a:pPr>
              <a:lnSpc>
                <a:spcPct val="100000"/>
              </a:lnSpc>
            </a:pPr>
            <a:r>
              <a:rPr lang="pt-BR" sz="3600" b="1" dirty="0">
                <a:solidFill>
                  <a:srgbClr val="701B18"/>
                </a:solidFill>
                <a:latin typeface="Calibri"/>
              </a:rPr>
              <a:t>PERSPECTIVAS EM 2012</a:t>
            </a:r>
          </a:p>
        </p:txBody>
      </p:sp>
    </p:spTree>
    <p:extLst>
      <p:ext uri="{BB962C8B-B14F-4D97-AF65-F5344CB8AC3E}">
        <p14:creationId xmlns:p14="http://schemas.microsoft.com/office/powerpoint/2010/main" val="2434445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stomShape 1"/>
          <p:cNvSpPr/>
          <p:nvPr/>
        </p:nvSpPr>
        <p:spPr>
          <a:xfrm>
            <a:off x="152494" y="121023"/>
            <a:ext cx="8735644" cy="494531"/>
          </a:xfrm>
          <a:prstGeom prst="rect">
            <a:avLst/>
          </a:prstGeom>
          <a:noFill/>
          <a:ln>
            <a:noFill/>
          </a:ln>
        </p:spPr>
        <p:txBody>
          <a:bodyPr lIns="90000" tIns="45000" rIns="90000" bIns="45000" anchor="ctr"/>
          <a:lstStyle/>
          <a:p>
            <a:pPr>
              <a:lnSpc>
                <a:spcPct val="100000"/>
              </a:lnSpc>
            </a:pPr>
            <a:r>
              <a:rPr lang="pt-BR" sz="3000" b="1" dirty="0">
                <a:solidFill>
                  <a:srgbClr val="701B18"/>
                </a:solidFill>
                <a:latin typeface="Calibri"/>
              </a:rPr>
              <a:t>CENARIOS DA ECOMONIA DOS ANOS SEGUINTES</a:t>
            </a:r>
          </a:p>
        </p:txBody>
      </p:sp>
      <p:sp>
        <p:nvSpPr>
          <p:cNvPr id="6" name="Retângulo 5"/>
          <p:cNvSpPr/>
          <p:nvPr/>
        </p:nvSpPr>
        <p:spPr>
          <a:xfrm>
            <a:off x="0" y="799823"/>
            <a:ext cx="8996082" cy="4832092"/>
          </a:xfrm>
          <a:prstGeom prst="rect">
            <a:avLst/>
          </a:prstGeom>
        </p:spPr>
        <p:txBody>
          <a:bodyPr wrap="square">
            <a:spAutoFit/>
          </a:bodyPr>
          <a:lstStyle/>
          <a:p>
            <a:pPr algn="just"/>
            <a:r>
              <a:rPr lang="pt-BR" sz="1400" b="1" dirty="0">
                <a:solidFill>
                  <a:schemeClr val="tx1">
                    <a:lumMod val="65000"/>
                    <a:lumOff val="35000"/>
                  </a:schemeClr>
                </a:solidFill>
                <a:latin typeface="+mj-lt"/>
              </a:rPr>
              <a:t>Impeachment Dilma</a:t>
            </a:r>
            <a:endParaRPr lang="pt-BR" sz="1400" b="1" dirty="0">
              <a:solidFill>
                <a:schemeClr val="tx1">
                  <a:lumMod val="50000"/>
                  <a:lumOff val="50000"/>
                </a:schemeClr>
              </a:solidFill>
              <a:latin typeface="+mj-lt"/>
            </a:endParaRPr>
          </a:p>
          <a:p>
            <a:pPr algn="just"/>
            <a:r>
              <a:rPr lang="pt-BR" sz="1400" dirty="0">
                <a:latin typeface="+mj-lt"/>
              </a:rPr>
              <a:t>O longo processo de </a:t>
            </a:r>
            <a:r>
              <a:rPr lang="pt-BR" sz="1400" i="1" dirty="0">
                <a:latin typeface="+mj-lt"/>
              </a:rPr>
              <a:t>impeachment</a:t>
            </a:r>
            <a:r>
              <a:rPr lang="pt-BR" sz="1400" dirty="0">
                <a:latin typeface="+mj-lt"/>
              </a:rPr>
              <a:t> da ex-presidente Dilma colocou o país em conflito político, afetando a economia, paralisando investimentos e criando incertezas. A posse de Michel Temer, pôs em pauta um novo discurso, deixando de lado diferenças ideológicas em prol de um projeto que prioriza o crescimento, a geração de empregos e a oferta de novas oportunidades.</a:t>
            </a:r>
          </a:p>
          <a:p>
            <a:pPr algn="just"/>
            <a:endParaRPr lang="pt-BR" sz="1400" dirty="0">
              <a:latin typeface="+mj-lt"/>
            </a:endParaRPr>
          </a:p>
          <a:p>
            <a:pPr algn="just"/>
            <a:r>
              <a:rPr lang="pt-BR" sz="1400" b="1" dirty="0">
                <a:solidFill>
                  <a:schemeClr val="tx1">
                    <a:lumMod val="65000"/>
                    <a:lumOff val="35000"/>
                  </a:schemeClr>
                </a:solidFill>
                <a:latin typeface="+mj-lt"/>
              </a:rPr>
              <a:t>Barragem de Mariana rompe avanço da economia capixaba</a:t>
            </a:r>
          </a:p>
          <a:p>
            <a:pPr algn="just"/>
            <a:r>
              <a:rPr lang="pt-BR" sz="1400" dirty="0">
                <a:latin typeface="+mj-lt"/>
              </a:rPr>
              <a:t>A industria capixaba vem enfrentando um período de grande oscilação. Embora liderasse o avanço da industria física no Brasil, muito influenciada pelo desempenho do setor extrativo, nossa tradicional atividade, enfrenta dificuldades. Após o trágico acidente em Mariana-MG e a consequente paralisação da Samarco, em </a:t>
            </a:r>
            <a:r>
              <a:rPr lang="pt-BR" sz="1400" dirty="0" err="1">
                <a:latin typeface="+mj-lt"/>
              </a:rPr>
              <a:t>nov</a:t>
            </a:r>
            <a:r>
              <a:rPr lang="pt-BR" sz="1400" dirty="0">
                <a:latin typeface="+mj-lt"/>
              </a:rPr>
              <a:t>/15. Nos primeiros 6 meses de 2016, a indústria capixaba registrou queda de 22,6%. Isso gerou um enxugamento de custos nas empresas, dentre eles, redução do quadro de pessoas e redução de viagens. Isso leva a um circulo vicioso...</a:t>
            </a:r>
          </a:p>
          <a:p>
            <a:pPr algn="just"/>
            <a:endParaRPr lang="pt-BR" sz="1400" b="1" dirty="0">
              <a:solidFill>
                <a:schemeClr val="tx1">
                  <a:lumMod val="50000"/>
                  <a:lumOff val="50000"/>
                </a:schemeClr>
              </a:solidFill>
              <a:latin typeface="+mj-lt"/>
            </a:endParaRPr>
          </a:p>
          <a:p>
            <a:r>
              <a:rPr lang="pt-BR" sz="1400" b="1" dirty="0">
                <a:solidFill>
                  <a:schemeClr val="tx1">
                    <a:lumMod val="65000"/>
                    <a:lumOff val="35000"/>
                  </a:schemeClr>
                </a:solidFill>
                <a:latin typeface="+mj-lt"/>
              </a:rPr>
              <a:t>Círculo vicioso</a:t>
            </a:r>
          </a:p>
          <a:p>
            <a:pPr algn="just"/>
            <a:r>
              <a:rPr lang="pt-BR" sz="1400" dirty="0">
                <a:latin typeface="+mj-lt"/>
              </a:rPr>
              <a:t>Para piorar, o mau desempenho da indústria afeta também outros setores, formando um círculo vicioso, difícil de ser rompido em curto tempo. A retração tanto de venda quanto de compras do comércio exterior afeta também o setor de logística, que por sua vez puxa para baixo os serviços e o comércio, justamente os setores que mais empregam na economia capixaba. Com esse cenário, o desemprego aumenta, o que só alimenta esse ciclo negativo</a:t>
            </a:r>
          </a:p>
          <a:p>
            <a:pPr algn="just"/>
            <a:r>
              <a:rPr lang="pt-BR" sz="1400" dirty="0">
                <a:latin typeface="+mj-lt"/>
              </a:rPr>
              <a:t>O caminho para a retomada do crescimento, tanto no Brasil quanto no Espírito Santo, passa por alguns ajustes que levem à recuperação, credibilidade e da competitividade.</a:t>
            </a:r>
          </a:p>
        </p:txBody>
      </p:sp>
    </p:spTree>
    <p:extLst>
      <p:ext uri="{BB962C8B-B14F-4D97-AF65-F5344CB8AC3E}">
        <p14:creationId xmlns:p14="http://schemas.microsoft.com/office/powerpoint/2010/main" val="1964968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stomShape 1"/>
          <p:cNvSpPr/>
          <p:nvPr/>
        </p:nvSpPr>
        <p:spPr>
          <a:xfrm>
            <a:off x="152494" y="121023"/>
            <a:ext cx="8735644" cy="494531"/>
          </a:xfrm>
          <a:prstGeom prst="rect">
            <a:avLst/>
          </a:prstGeom>
          <a:noFill/>
          <a:ln>
            <a:noFill/>
          </a:ln>
        </p:spPr>
        <p:txBody>
          <a:bodyPr lIns="90000" tIns="45000" rIns="90000" bIns="45000" anchor="ctr"/>
          <a:lstStyle/>
          <a:p>
            <a:pPr>
              <a:lnSpc>
                <a:spcPct val="100000"/>
              </a:lnSpc>
            </a:pPr>
            <a:r>
              <a:rPr lang="pt-BR" sz="3000" b="1" dirty="0">
                <a:solidFill>
                  <a:srgbClr val="701B18"/>
                </a:solidFill>
                <a:latin typeface="Calibri"/>
              </a:rPr>
              <a:t>CENARIOS DA ECOMONIA DOS ANOS SEGUINTES</a:t>
            </a:r>
          </a:p>
        </p:txBody>
      </p:sp>
      <p:sp>
        <p:nvSpPr>
          <p:cNvPr id="4" name="Retângulo 3"/>
          <p:cNvSpPr/>
          <p:nvPr/>
        </p:nvSpPr>
        <p:spPr>
          <a:xfrm>
            <a:off x="0" y="961188"/>
            <a:ext cx="9144000" cy="4247317"/>
          </a:xfrm>
          <a:prstGeom prst="rect">
            <a:avLst/>
          </a:prstGeom>
        </p:spPr>
        <p:txBody>
          <a:bodyPr wrap="square">
            <a:spAutoFit/>
          </a:bodyPr>
          <a:lstStyle/>
          <a:p>
            <a:pPr algn="just"/>
            <a:r>
              <a:rPr lang="pt-BR" sz="1500" b="1" dirty="0">
                <a:solidFill>
                  <a:schemeClr val="tx1">
                    <a:lumMod val="65000"/>
                    <a:lumOff val="35000"/>
                  </a:schemeClr>
                </a:solidFill>
                <a:latin typeface="+mj-lt"/>
              </a:rPr>
              <a:t>Crise no Petróleo</a:t>
            </a:r>
          </a:p>
          <a:p>
            <a:pPr algn="just"/>
            <a:r>
              <a:rPr lang="pt-BR" sz="1500" dirty="0">
                <a:latin typeface="+mj-lt"/>
              </a:rPr>
              <a:t>Redução no repasse de verbas do petróleo, afeta os cofres de 11 cidades produtoras no Estado, obrigadas a cortar investimentos.</a:t>
            </a:r>
          </a:p>
          <a:p>
            <a:pPr algn="just"/>
            <a:endParaRPr lang="pt-BR" sz="1500" dirty="0">
              <a:latin typeface="+mj-lt"/>
            </a:endParaRPr>
          </a:p>
          <a:p>
            <a:pPr algn="just"/>
            <a:r>
              <a:rPr lang="pt-BR" sz="1500" dirty="0">
                <a:latin typeface="+mj-lt"/>
              </a:rPr>
              <a:t>Em 2016, os municípios já receberam R$ 87,82 milhões em royalties. Em 2015 receberam cerca de R$ 768 milhões, volume é 35% menor que repassado em 2014, de R$ 1,17 bilhão.</a:t>
            </a:r>
          </a:p>
          <a:p>
            <a:pPr algn="just"/>
            <a:endParaRPr lang="pt-BR" sz="1500" dirty="0">
              <a:latin typeface="+mj-lt"/>
            </a:endParaRPr>
          </a:p>
          <a:p>
            <a:pPr algn="just"/>
            <a:endParaRPr lang="pt-BR" sz="1500" dirty="0">
              <a:latin typeface="+mj-lt"/>
            </a:endParaRPr>
          </a:p>
          <a:p>
            <a:pPr algn="just"/>
            <a:endParaRPr lang="pt-BR" sz="1500" dirty="0">
              <a:latin typeface="+mj-lt"/>
            </a:endParaRPr>
          </a:p>
          <a:p>
            <a:pPr algn="just"/>
            <a:endParaRPr lang="pt-BR" sz="1500" dirty="0">
              <a:latin typeface="+mj-lt"/>
            </a:endParaRPr>
          </a:p>
          <a:p>
            <a:pPr algn="just"/>
            <a:endParaRPr lang="pt-BR" sz="1500" dirty="0">
              <a:latin typeface="+mj-lt"/>
            </a:endParaRPr>
          </a:p>
          <a:p>
            <a:pPr algn="just"/>
            <a:endParaRPr lang="pt-BR" sz="1500" dirty="0">
              <a:latin typeface="+mj-lt"/>
            </a:endParaRPr>
          </a:p>
          <a:p>
            <a:pPr algn="just"/>
            <a:endParaRPr lang="pt-BR" sz="1500" dirty="0">
              <a:latin typeface="+mj-lt"/>
            </a:endParaRPr>
          </a:p>
          <a:p>
            <a:pPr algn="just"/>
            <a:endParaRPr lang="pt-BR" sz="1500" dirty="0">
              <a:latin typeface="+mj-lt"/>
            </a:endParaRPr>
          </a:p>
          <a:p>
            <a:pPr algn="just"/>
            <a:endParaRPr lang="pt-BR" sz="1500" dirty="0">
              <a:latin typeface="+mj-lt"/>
            </a:endParaRPr>
          </a:p>
          <a:p>
            <a:pPr algn="just"/>
            <a:endParaRPr lang="pt-BR" sz="1500" dirty="0">
              <a:latin typeface="+mj-lt"/>
            </a:endParaRPr>
          </a:p>
          <a:p>
            <a:pPr algn="just"/>
            <a:endParaRPr lang="pt-BR" sz="1500" dirty="0">
              <a:latin typeface="+mj-lt"/>
            </a:endParaRPr>
          </a:p>
          <a:p>
            <a:pPr algn="just"/>
            <a:endParaRPr lang="pt-BR" sz="1500" dirty="0">
              <a:latin typeface="+mj-lt"/>
            </a:endParaRPr>
          </a:p>
        </p:txBody>
      </p:sp>
      <p:pic>
        <p:nvPicPr>
          <p:cNvPr id="5" name="Picture 4"/>
          <p:cNvPicPr>
            <a:picLocks noChangeAspect="1" noChangeArrowheads="1"/>
          </p:cNvPicPr>
          <p:nvPr/>
        </p:nvPicPr>
        <p:blipFill>
          <a:blip r:embed="rId2" cstate="print"/>
          <a:srcRect/>
          <a:stretch>
            <a:fillRect/>
          </a:stretch>
        </p:blipFill>
        <p:spPr bwMode="auto">
          <a:xfrm>
            <a:off x="425149" y="2838625"/>
            <a:ext cx="8293702" cy="2922033"/>
          </a:xfrm>
          <a:prstGeom prst="rect">
            <a:avLst/>
          </a:prstGeom>
          <a:noFill/>
          <a:ln w="9525">
            <a:noFill/>
            <a:miter lim="800000"/>
            <a:headEnd/>
            <a:tailEnd/>
          </a:ln>
          <a:effectLst/>
        </p:spPr>
      </p:pic>
    </p:spTree>
    <p:extLst>
      <p:ext uri="{BB962C8B-B14F-4D97-AF65-F5344CB8AC3E}">
        <p14:creationId xmlns:p14="http://schemas.microsoft.com/office/powerpoint/2010/main" val="3019159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stomShape 1"/>
          <p:cNvSpPr/>
          <p:nvPr/>
        </p:nvSpPr>
        <p:spPr>
          <a:xfrm>
            <a:off x="152494" y="121023"/>
            <a:ext cx="8735644" cy="494531"/>
          </a:xfrm>
          <a:prstGeom prst="rect">
            <a:avLst/>
          </a:prstGeom>
          <a:noFill/>
          <a:ln>
            <a:noFill/>
          </a:ln>
        </p:spPr>
        <p:txBody>
          <a:bodyPr lIns="90000" tIns="45000" rIns="90000" bIns="45000" anchor="ctr"/>
          <a:lstStyle/>
          <a:p>
            <a:pPr>
              <a:lnSpc>
                <a:spcPct val="100000"/>
              </a:lnSpc>
            </a:pPr>
            <a:r>
              <a:rPr lang="pt-BR" sz="3000" b="1" dirty="0">
                <a:solidFill>
                  <a:srgbClr val="701B18"/>
                </a:solidFill>
                <a:latin typeface="Calibri"/>
              </a:rPr>
              <a:t>CENARIOS DA ECOMONIA DOS ANOS SEGUINTES</a:t>
            </a:r>
          </a:p>
        </p:txBody>
      </p:sp>
      <p:sp>
        <p:nvSpPr>
          <p:cNvPr id="4" name="Retângulo 3"/>
          <p:cNvSpPr/>
          <p:nvPr/>
        </p:nvSpPr>
        <p:spPr>
          <a:xfrm>
            <a:off x="0" y="961188"/>
            <a:ext cx="9144000" cy="3093154"/>
          </a:xfrm>
          <a:prstGeom prst="rect">
            <a:avLst/>
          </a:prstGeom>
        </p:spPr>
        <p:txBody>
          <a:bodyPr wrap="square">
            <a:spAutoFit/>
          </a:bodyPr>
          <a:lstStyle/>
          <a:p>
            <a:pPr algn="just"/>
            <a:endParaRPr lang="pt-BR" sz="1500" dirty="0">
              <a:latin typeface="+mj-lt"/>
            </a:endParaRPr>
          </a:p>
          <a:p>
            <a:pPr lvl="1" algn="just"/>
            <a:r>
              <a:rPr lang="pt-BR" sz="1500" b="1" i="1" dirty="0">
                <a:solidFill>
                  <a:schemeClr val="tx1">
                    <a:lumMod val="65000"/>
                    <a:lumOff val="35000"/>
                  </a:schemeClr>
                </a:solidFill>
                <a:latin typeface="+mj-lt"/>
              </a:rPr>
              <a:t>Petrobras</a:t>
            </a:r>
          </a:p>
          <a:p>
            <a:pPr algn="just"/>
            <a:r>
              <a:rPr lang="pt-BR" sz="1500" dirty="0">
                <a:latin typeface="+mj-lt"/>
              </a:rPr>
              <a:t>Protagonista de um dos maiores escândalos políticos e econômicos do país, a Petrobras busca se reinventar, resgatar sua imagem e restaurar suas finanças em uma situação adversa para a indústria mundial dos combustíveis fósseis.</a:t>
            </a:r>
          </a:p>
          <a:p>
            <a:pPr algn="just"/>
            <a:endParaRPr lang="pt-BR" sz="1500" dirty="0">
              <a:latin typeface="+mj-lt"/>
            </a:endParaRPr>
          </a:p>
          <a:p>
            <a:pPr algn="just"/>
            <a:r>
              <a:rPr lang="pt-BR" sz="1500" dirty="0">
                <a:latin typeface="+mj-lt"/>
              </a:rPr>
              <a:t>A redução do tamanho da Petrobras, com a venda de seus ativos em diversos setores, vai provocar um redesenho no setor de óleo e gás no Brasil. Impulsionadas pela perspectiva de mudança nas regras da estatal no pré-sal, pela retomada dos preços do petróleo para a casa dos US$ 50 por barril e por um calendário periódico de leilões de áreas no mar e em terra, as empresas privadas já reavaliam planos de investimento para o Brasil e se reúnem com membros do governo para avaliar oportunidades, destacam empresários e fontes do setor. Segundo especialistas, há perspectivas de novos investimentos em várias frentes.</a:t>
            </a:r>
          </a:p>
        </p:txBody>
      </p:sp>
      <p:pic>
        <p:nvPicPr>
          <p:cNvPr id="2" name="Imagem 1"/>
          <p:cNvPicPr>
            <a:picLocks noChangeAspect="1"/>
          </p:cNvPicPr>
          <p:nvPr/>
        </p:nvPicPr>
        <p:blipFill>
          <a:blip r:embed="rId2"/>
          <a:stretch>
            <a:fillRect/>
          </a:stretch>
        </p:blipFill>
        <p:spPr>
          <a:xfrm>
            <a:off x="2514598" y="4054342"/>
            <a:ext cx="2858621" cy="2005645"/>
          </a:xfrm>
          <a:prstGeom prst="rect">
            <a:avLst/>
          </a:prstGeom>
        </p:spPr>
      </p:pic>
    </p:spTree>
    <p:extLst>
      <p:ext uri="{BB962C8B-B14F-4D97-AF65-F5344CB8AC3E}">
        <p14:creationId xmlns:p14="http://schemas.microsoft.com/office/powerpoint/2010/main" val="485496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stomShape 1"/>
          <p:cNvSpPr/>
          <p:nvPr/>
        </p:nvSpPr>
        <p:spPr>
          <a:xfrm>
            <a:off x="152494" y="121023"/>
            <a:ext cx="8735644" cy="494531"/>
          </a:xfrm>
          <a:prstGeom prst="rect">
            <a:avLst/>
          </a:prstGeom>
          <a:noFill/>
          <a:ln>
            <a:noFill/>
          </a:ln>
        </p:spPr>
        <p:txBody>
          <a:bodyPr lIns="90000" tIns="45000" rIns="90000" bIns="45000" anchor="ctr"/>
          <a:lstStyle/>
          <a:p>
            <a:pPr>
              <a:lnSpc>
                <a:spcPct val="100000"/>
              </a:lnSpc>
            </a:pPr>
            <a:r>
              <a:rPr lang="pt-BR" sz="3000" b="1" dirty="0">
                <a:solidFill>
                  <a:srgbClr val="701B18"/>
                </a:solidFill>
                <a:latin typeface="Calibri"/>
              </a:rPr>
              <a:t>CENARIOS DA ECOMONIA DOS ANOS SEGUINTES</a:t>
            </a:r>
          </a:p>
        </p:txBody>
      </p:sp>
      <p:sp>
        <p:nvSpPr>
          <p:cNvPr id="5" name="Retângulo 4"/>
          <p:cNvSpPr/>
          <p:nvPr/>
        </p:nvSpPr>
        <p:spPr>
          <a:xfrm>
            <a:off x="72008" y="786376"/>
            <a:ext cx="9071992" cy="3539430"/>
          </a:xfrm>
          <a:prstGeom prst="rect">
            <a:avLst/>
          </a:prstGeom>
        </p:spPr>
        <p:txBody>
          <a:bodyPr wrap="square">
            <a:spAutoFit/>
          </a:bodyPr>
          <a:lstStyle/>
          <a:p>
            <a:pPr algn="just"/>
            <a:r>
              <a:rPr lang="pt-BR" sz="1400" b="1" dirty="0">
                <a:solidFill>
                  <a:schemeClr val="tx1">
                    <a:lumMod val="65000"/>
                    <a:lumOff val="35000"/>
                  </a:schemeClr>
                </a:solidFill>
                <a:latin typeface="+mj-lt"/>
              </a:rPr>
              <a:t>Aeroporto de Vitória – Demora nas obras e paralisações ocasiona quedas de movimentação</a:t>
            </a:r>
            <a:endParaRPr lang="pt-BR" sz="1400" b="1" dirty="0">
              <a:solidFill>
                <a:schemeClr val="tx1">
                  <a:lumMod val="50000"/>
                  <a:lumOff val="50000"/>
                </a:schemeClr>
              </a:solidFill>
              <a:latin typeface="+mj-lt"/>
            </a:endParaRPr>
          </a:p>
          <a:p>
            <a:pPr algn="just"/>
            <a:r>
              <a:rPr lang="pt-BR" sz="1400" dirty="0">
                <a:latin typeface="+mj-lt"/>
              </a:rPr>
              <a:t>Segundo dados da Infraero, a movimentação de passageiros no Aeroporto de Vitória caiu 14,07% entre janeiro e dezembro deste ano, em relação ao mesmo período do ano anterior. Conforme a tabela abaixo, em 2015, quase 2,7 milhões de pessoas chegaram ou saíram de avião da capital capixaba, enquanto que em 2016, no mesmo período, foram 2,3 milhões. Aproximadamente 379 mil pessoas deixaram de circular na cidade. Reflexo da crise financeira e consequente redução nos negócios, além do aumento no valor das passagens, as empresas reduzem o numero de viagens.</a:t>
            </a:r>
          </a:p>
          <a:p>
            <a:pPr algn="just"/>
            <a:r>
              <a:rPr lang="pt-BR" sz="1400" dirty="0">
                <a:latin typeface="+mj-lt"/>
              </a:rPr>
              <a:t>As empresas estão fazendo reuniões à distância, através da internet e por meio de aplicativos de mensagem, evitando que o profissional se desloque.</a:t>
            </a:r>
          </a:p>
          <a:p>
            <a:pPr algn="just"/>
            <a:endParaRPr lang="pt-BR" sz="1400" dirty="0">
              <a:latin typeface="+mj-lt"/>
            </a:endParaRPr>
          </a:p>
          <a:p>
            <a:pPr algn="just"/>
            <a:endParaRPr lang="pt-BR" sz="1400" dirty="0">
              <a:latin typeface="+mj-lt"/>
            </a:endParaRPr>
          </a:p>
          <a:p>
            <a:pPr algn="just"/>
            <a:endParaRPr lang="pt-BR" sz="1400" dirty="0">
              <a:latin typeface="+mj-lt"/>
            </a:endParaRPr>
          </a:p>
          <a:p>
            <a:pPr algn="just"/>
            <a:endParaRPr lang="pt-BR" sz="1400" dirty="0">
              <a:latin typeface="+mj-lt"/>
            </a:endParaRPr>
          </a:p>
          <a:p>
            <a:pPr algn="just"/>
            <a:endParaRPr lang="pt-BR" sz="1400" dirty="0">
              <a:latin typeface="+mj-lt"/>
            </a:endParaRPr>
          </a:p>
          <a:p>
            <a:pPr algn="just"/>
            <a:endParaRPr lang="pt-BR" sz="1400" dirty="0">
              <a:latin typeface="+mj-lt"/>
            </a:endParaRPr>
          </a:p>
          <a:p>
            <a:pPr algn="just"/>
            <a:endParaRPr lang="pt-BR" sz="1400" dirty="0">
              <a:latin typeface="+mj-lt"/>
            </a:endParaRPr>
          </a:p>
        </p:txBody>
      </p:sp>
      <p:pic>
        <p:nvPicPr>
          <p:cNvPr id="6" name="Picture 4"/>
          <p:cNvPicPr>
            <a:picLocks noChangeAspect="1" noChangeArrowheads="1"/>
          </p:cNvPicPr>
          <p:nvPr/>
        </p:nvPicPr>
        <p:blipFill>
          <a:blip r:embed="rId2" cstate="print"/>
          <a:srcRect/>
          <a:stretch>
            <a:fillRect/>
          </a:stretch>
        </p:blipFill>
        <p:spPr bwMode="auto">
          <a:xfrm>
            <a:off x="688684" y="3038628"/>
            <a:ext cx="7663264" cy="2916000"/>
          </a:xfrm>
          <a:prstGeom prst="rect">
            <a:avLst/>
          </a:prstGeom>
          <a:noFill/>
          <a:ln w="9525">
            <a:noFill/>
            <a:miter lim="800000"/>
            <a:headEnd/>
            <a:tailEnd/>
          </a:ln>
          <a:effectLst/>
        </p:spPr>
      </p:pic>
    </p:spTree>
    <p:extLst>
      <p:ext uri="{BB962C8B-B14F-4D97-AF65-F5344CB8AC3E}">
        <p14:creationId xmlns:p14="http://schemas.microsoft.com/office/powerpoint/2010/main" val="464102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36512" y="772845"/>
            <a:ext cx="9144000" cy="5425665"/>
          </a:xfrm>
          <a:prstGeom prst="rect">
            <a:avLst/>
          </a:prstGeom>
        </p:spPr>
      </p:pic>
      <p:sp>
        <p:nvSpPr>
          <p:cNvPr id="2" name="Retângulo 1"/>
          <p:cNvSpPr/>
          <p:nvPr/>
        </p:nvSpPr>
        <p:spPr>
          <a:xfrm>
            <a:off x="3267635" y="2916269"/>
            <a:ext cx="2353236" cy="2585323"/>
          </a:xfrm>
          <a:prstGeom prst="rect">
            <a:avLst/>
          </a:prstGeom>
        </p:spPr>
        <p:txBody>
          <a:bodyPr wrap="square">
            <a:spAutoFit/>
          </a:bodyPr>
          <a:lstStyle/>
          <a:p>
            <a:r>
              <a:rPr lang="pt-BR" dirty="0"/>
              <a:t>A projeção de alta atualizada passou de 0,83% para 0,9%. ... No fim de junho, o BC atualizou sua projeção para o PIB em 2019, de alta de 2,5% para elevação de 0,8%. </a:t>
            </a:r>
          </a:p>
        </p:txBody>
      </p:sp>
      <p:sp>
        <p:nvSpPr>
          <p:cNvPr id="3" name="Retângulo 2"/>
          <p:cNvSpPr/>
          <p:nvPr/>
        </p:nvSpPr>
        <p:spPr>
          <a:xfrm>
            <a:off x="0" y="1662970"/>
            <a:ext cx="3146612" cy="1200329"/>
          </a:xfrm>
          <a:prstGeom prst="rect">
            <a:avLst/>
          </a:prstGeom>
        </p:spPr>
        <p:txBody>
          <a:bodyPr wrap="square">
            <a:spAutoFit/>
          </a:bodyPr>
          <a:lstStyle/>
          <a:p>
            <a:r>
              <a:rPr lang="pt-BR" dirty="0"/>
              <a:t>Teve variação positiva de 0,4% no segundo trimestre de 2019 (comparado ao primeiro)</a:t>
            </a:r>
          </a:p>
        </p:txBody>
      </p:sp>
      <p:sp>
        <p:nvSpPr>
          <p:cNvPr id="5" name="CustomShape 1">
            <a:extLst>
              <a:ext uri="{FF2B5EF4-FFF2-40B4-BE49-F238E27FC236}">
                <a16:creationId xmlns:a16="http://schemas.microsoft.com/office/drawing/2014/main" id="{1F3AD0F9-5331-4DBE-9E2F-8EFF65BA38CE}"/>
              </a:ext>
            </a:extLst>
          </p:cNvPr>
          <p:cNvSpPr/>
          <p:nvPr/>
        </p:nvSpPr>
        <p:spPr>
          <a:xfrm>
            <a:off x="152494" y="81266"/>
            <a:ext cx="8735644" cy="494531"/>
          </a:xfrm>
          <a:prstGeom prst="rect">
            <a:avLst/>
          </a:prstGeom>
          <a:noFill/>
          <a:ln>
            <a:noFill/>
          </a:ln>
        </p:spPr>
        <p:txBody>
          <a:bodyPr lIns="90000" tIns="45000" rIns="90000" bIns="45000" anchor="ctr"/>
          <a:lstStyle/>
          <a:p>
            <a:pPr>
              <a:lnSpc>
                <a:spcPct val="100000"/>
              </a:lnSpc>
            </a:pPr>
            <a:r>
              <a:rPr lang="pt-BR" sz="3000" b="1" dirty="0">
                <a:solidFill>
                  <a:srgbClr val="701B18"/>
                </a:solidFill>
                <a:latin typeface="Calibri"/>
              </a:rPr>
              <a:t>CENARIOS DA ECOMONIA 2019</a:t>
            </a:r>
          </a:p>
        </p:txBody>
      </p:sp>
    </p:spTree>
    <p:extLst>
      <p:ext uri="{BB962C8B-B14F-4D97-AF65-F5344CB8AC3E}">
        <p14:creationId xmlns:p14="http://schemas.microsoft.com/office/powerpoint/2010/main" val="2092275792"/>
      </p:ext>
    </p:extLst>
  </p:cSld>
  <p:clrMapOvr>
    <a:masterClrMapping/>
  </p:clrMapOvr>
</p:sld>
</file>

<file path=ppt/theme/theme1.xml><?xml version="1.0" encoding="utf-8"?>
<a:theme xmlns:a="http://schemas.openxmlformats.org/drawingml/2006/main" name="Tema do Office">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6028</TotalTime>
  <Words>1509</Words>
  <Application>Microsoft Office PowerPoint</Application>
  <PresentationFormat>Apresentação na tela (4:3)</PresentationFormat>
  <Paragraphs>351</Paragraphs>
  <Slides>38</Slides>
  <Notes>0</Notes>
  <HiddenSlides>1</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38</vt:i4>
      </vt:variant>
    </vt:vector>
  </HeadingPairs>
  <TitlesOfParts>
    <vt:vector size="42" baseType="lpstr">
      <vt:lpstr>Arial</vt:lpstr>
      <vt:lpstr>Calibri</vt:lpstr>
      <vt:lpstr>Wingdings</vt:lpstr>
      <vt:lpstr>Tema do Office</vt:lpstr>
      <vt:lpstr>ANÁLISE MACRO-ECONÔMICA DO EMPREENDIMENTO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RESUMO CONTÁBIL DO CONDOMINIO</vt:lpstr>
      <vt:lpstr>RESUMO CONTÁBIL CONDOMINIO 2016</vt:lpstr>
      <vt:lpstr>Apresentação do PowerPoint</vt:lpstr>
      <vt:lpstr>RESUMO CONTÁBIL CONDOMINIO 2018</vt:lpstr>
      <vt:lpstr>RESUMO CONTÁBIL CONDOMINIO 2019</vt:lpstr>
      <vt:lpstr>RECEITA X INADIMPLÊNCIA</vt:lpstr>
      <vt:lpstr>Apresentação do PowerPoint</vt:lpstr>
      <vt:lpstr>ALUGUEL RESTAURANTE</vt:lpstr>
      <vt:lpstr>HOTEL BRISTOL VISTA AZUL</vt:lpstr>
      <vt:lpstr>DIÁRIA MÉDIA</vt:lpstr>
      <vt:lpstr>TAXA DE OCUPAÇÃO MÉDIA</vt:lpstr>
      <vt:lpstr>PERFIL DE HOSPEDES</vt:lpstr>
      <vt:lpstr>PERFIL DIA DE SEMANAL 2016</vt:lpstr>
      <vt:lpstr>PERFIL DIA DE SEMANAL 2017</vt:lpstr>
      <vt:lpstr>PERFIL DIA DE SEMANA 2018</vt:lpstr>
      <vt:lpstr>PERFIL DIA DE SEMANA  2019</vt:lpstr>
      <vt:lpstr>DESPESA CAFÉ DA MANHÃ</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João Knop</dc:creator>
  <cp:lastModifiedBy>Bruno Ferraz</cp:lastModifiedBy>
  <cp:revision>293</cp:revision>
  <dcterms:created xsi:type="dcterms:W3CDTF">2013-09-06T16:45:07Z</dcterms:created>
  <dcterms:modified xsi:type="dcterms:W3CDTF">2019-10-05T07:11:23Z</dcterms:modified>
</cp:coreProperties>
</file>